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notesMasterIdLst>
    <p:notesMasterId r:id="rId12"/>
  </p:notesMasterIdLst>
  <p:sldSz cx="14630400" cy="8229600"/>
  <p:notesSz cx="8229600" cy="14630400"/>
  <p:embeddedFontLst>
    <p:embeddedFont>
      <p:font typeface="Montserrat"/>
      <p:regular r:id="rId17"/>
    </p:embeddedFont>
    <p:embeddedFont>
      <p:font typeface="Montserrat"/>
      <p:regular r:id="rId18"/>
    </p:embeddedFont>
    <p:embeddedFont>
      <p:font typeface="Montserrat"/>
      <p:regular r:id="rId19"/>
    </p:embeddedFont>
    <p:embeddedFont>
      <p:font typeface="Montserrat"/>
      <p:regular r:id="rId20"/>
    </p:embeddedFont>
    <p:embeddedFont>
      <p:font typeface="Source Sans 3"/>
      <p:regular r:id="rId21"/>
    </p:embeddedFont>
    <p:embeddedFont>
      <p:font typeface="Source Sans 3"/>
      <p:regular r:id="rId22"/>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7" Type="http://schemas.openxmlformats.org/officeDocument/2006/relationships/font" Target="fonts/font1.fntdata"/><Relationship Id="rId18" Type="http://schemas.openxmlformats.org/officeDocument/2006/relationships/font" Target="fonts/font2.fntdata"/><Relationship Id="rId19" Type="http://schemas.openxmlformats.org/officeDocument/2006/relationships/font" Target="fonts/font3.fntdata"/><Relationship Id="rId20" Type="http://schemas.openxmlformats.org/officeDocument/2006/relationships/font" Target="fonts/font4.fntdata"/><Relationship Id="rId21" Type="http://schemas.openxmlformats.org/officeDocument/2006/relationships/font" Target="fonts/font5.fntdata"/><Relationship Id="rId22"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10-1.png"/><Relationship Id="rId3"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11-1.png"/><Relationship Id="rId3"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2-1.png"/><Relationship Id="rId3"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3-1.png"/><Relationship Id="rId3"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4-1.png"/><Relationship Id="rId3"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5-1.png"/><Relationship Id="rId3"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6-1.png"/><Relationship Id="rId3"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7-1.png"/><Relationship Id="rId3"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8-1.png"/><Relationship Id="rId3"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9-1.png"/><Relationship Id="rId3"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A1B"/>
          </a:solidFill>
          <a:ln/>
        </p:spPr>
      </p:sp>
      <p:sp>
        <p:nvSpPr>
          <p:cNvPr id="3" name="Shape 1"/>
          <p:cNvSpPr/>
          <p:nvPr/>
        </p:nvSpPr>
        <p:spPr>
          <a:xfrm>
            <a:off x="0" y="0"/>
            <a:ext cx="14630400" cy="8229600"/>
          </a:xfrm>
          <a:prstGeom prst="rect">
            <a:avLst/>
          </a:prstGeom>
          <a:solidFill>
            <a:srgbClr val="111213"/>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A1B"/>
          </a:solidFill>
          <a:ln/>
        </p:spPr>
      </p:sp>
      <p:sp>
        <p:nvSpPr>
          <p:cNvPr id="3" name="Shape 1"/>
          <p:cNvSpPr/>
          <p:nvPr/>
        </p:nvSpPr>
        <p:spPr>
          <a:xfrm>
            <a:off x="0" y="0"/>
            <a:ext cx="14630400" cy="8229600"/>
          </a:xfrm>
          <a:prstGeom prst="rect">
            <a:avLst/>
          </a:prstGeom>
          <a:solidFill>
            <a:srgbClr val="111213"/>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A1B"/>
          </a:solidFill>
          <a:ln/>
        </p:spPr>
      </p:sp>
      <p:sp>
        <p:nvSpPr>
          <p:cNvPr id="3" name="Shape 1"/>
          <p:cNvSpPr/>
          <p:nvPr/>
        </p:nvSpPr>
        <p:spPr>
          <a:xfrm>
            <a:off x="0" y="0"/>
            <a:ext cx="14630400" cy="8229600"/>
          </a:xfrm>
          <a:prstGeom prst="rect">
            <a:avLst/>
          </a:prstGeom>
          <a:solidFill>
            <a:srgbClr val="111213"/>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A1B"/>
          </a:solidFill>
          <a:ln/>
        </p:spPr>
      </p:sp>
      <p:sp>
        <p:nvSpPr>
          <p:cNvPr id="3" name="Shape 1"/>
          <p:cNvSpPr/>
          <p:nvPr/>
        </p:nvSpPr>
        <p:spPr>
          <a:xfrm>
            <a:off x="0" y="0"/>
            <a:ext cx="14630400" cy="8229600"/>
          </a:xfrm>
          <a:prstGeom prst="rect">
            <a:avLst/>
          </a:prstGeom>
          <a:solidFill>
            <a:srgbClr val="111213"/>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A1B"/>
          </a:solidFill>
          <a:ln/>
        </p:spPr>
      </p:sp>
      <p:sp>
        <p:nvSpPr>
          <p:cNvPr id="3" name="Shape 1"/>
          <p:cNvSpPr/>
          <p:nvPr/>
        </p:nvSpPr>
        <p:spPr>
          <a:xfrm>
            <a:off x="0" y="0"/>
            <a:ext cx="14630400" cy="8229600"/>
          </a:xfrm>
          <a:prstGeom prst="rect">
            <a:avLst/>
          </a:prstGeom>
          <a:solidFill>
            <a:srgbClr val="111213"/>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A1B"/>
          </a:solidFill>
          <a:ln/>
        </p:spPr>
      </p:sp>
      <p:sp>
        <p:nvSpPr>
          <p:cNvPr id="3" name="Shape 1"/>
          <p:cNvSpPr/>
          <p:nvPr/>
        </p:nvSpPr>
        <p:spPr>
          <a:xfrm>
            <a:off x="0" y="0"/>
            <a:ext cx="14630400" cy="8229600"/>
          </a:xfrm>
          <a:prstGeom prst="rect">
            <a:avLst/>
          </a:prstGeom>
          <a:solidFill>
            <a:srgbClr val="111213"/>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A1B"/>
          </a:solidFill>
          <a:ln/>
        </p:spPr>
      </p:sp>
      <p:sp>
        <p:nvSpPr>
          <p:cNvPr id="3" name="Shape 1"/>
          <p:cNvSpPr/>
          <p:nvPr/>
        </p:nvSpPr>
        <p:spPr>
          <a:xfrm>
            <a:off x="0" y="0"/>
            <a:ext cx="14630400" cy="8229600"/>
          </a:xfrm>
          <a:prstGeom prst="rect">
            <a:avLst/>
          </a:prstGeom>
          <a:solidFill>
            <a:srgbClr val="111213"/>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A1B"/>
          </a:solidFill>
          <a:ln/>
        </p:spPr>
      </p:sp>
      <p:sp>
        <p:nvSpPr>
          <p:cNvPr id="3" name="Shape 1"/>
          <p:cNvSpPr/>
          <p:nvPr/>
        </p:nvSpPr>
        <p:spPr>
          <a:xfrm>
            <a:off x="0" y="0"/>
            <a:ext cx="14630400" cy="8229600"/>
          </a:xfrm>
          <a:prstGeom prst="rect">
            <a:avLst/>
          </a:prstGeom>
          <a:solidFill>
            <a:srgbClr val="111213"/>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A1B"/>
          </a:solidFill>
          <a:ln/>
        </p:spPr>
      </p:sp>
      <p:sp>
        <p:nvSpPr>
          <p:cNvPr id="3" name="Shape 1"/>
          <p:cNvSpPr/>
          <p:nvPr/>
        </p:nvSpPr>
        <p:spPr>
          <a:xfrm>
            <a:off x="0" y="0"/>
            <a:ext cx="14630400" cy="8229600"/>
          </a:xfrm>
          <a:prstGeom prst="rect">
            <a:avLst/>
          </a:prstGeom>
          <a:solidFill>
            <a:srgbClr val="111213"/>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A1B"/>
          </a:solidFill>
          <a:ln/>
        </p:spPr>
      </p:sp>
      <p:sp>
        <p:nvSpPr>
          <p:cNvPr id="3" name="Shape 1"/>
          <p:cNvSpPr/>
          <p:nvPr/>
        </p:nvSpPr>
        <p:spPr>
          <a:xfrm>
            <a:off x="0" y="0"/>
            <a:ext cx="14630400" cy="8229600"/>
          </a:xfrm>
          <a:prstGeom prst="rect">
            <a:avLst/>
          </a:prstGeom>
          <a:solidFill>
            <a:srgbClr val="111213"/>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svg"/><Relationship Id="rId4" Type="http://schemas.openxmlformats.org/officeDocument/2006/relationships/image" Target="../media/image-10-4.png"/><Relationship Id="rId5" Type="http://schemas.openxmlformats.org/officeDocument/2006/relationships/image" Target="../media/image-10-5.svg"/><Relationship Id="rId6" Type="http://schemas.openxmlformats.org/officeDocument/2006/relationships/image" Target="../media/image-10-6.png"/><Relationship Id="rId7" Type="http://schemas.openxmlformats.org/officeDocument/2006/relationships/image" Target="../media/image-10-7.svg"/><Relationship Id="rId8" Type="http://schemas.openxmlformats.org/officeDocument/2006/relationships/slideLayout" Target="../slideLayouts/slideLayout11.xml"/><Relationship Id="rId9"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svg"/><Relationship Id="rId3" Type="http://schemas.openxmlformats.org/officeDocument/2006/relationships/image" Target="../media/image-4-3.png"/><Relationship Id="rId4" Type="http://schemas.openxmlformats.org/officeDocument/2006/relationships/image" Target="../media/image-4-4.svg"/><Relationship Id="rId5" Type="http://schemas.openxmlformats.org/officeDocument/2006/relationships/image" Target="../media/image-4-5.png"/><Relationship Id="rId6" Type="http://schemas.openxmlformats.org/officeDocument/2006/relationships/image" Target="../media/image-4-6.svg"/><Relationship Id="rId7" Type="http://schemas.openxmlformats.org/officeDocument/2006/relationships/slideLayout" Target="../slideLayouts/slideLayout5.xml"/><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slideLayout" Target="../slideLayouts/slideLayout7.xm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svg"/><Relationship Id="rId4" Type="http://schemas.openxmlformats.org/officeDocument/2006/relationships/image" Target="../media/image-7-4.png"/><Relationship Id="rId5" Type="http://schemas.openxmlformats.org/officeDocument/2006/relationships/image" Target="../media/image-7-5.svg"/><Relationship Id="rId6" Type="http://schemas.openxmlformats.org/officeDocument/2006/relationships/image" Target="../media/image-7-6.png"/><Relationship Id="rId7" Type="http://schemas.openxmlformats.org/officeDocument/2006/relationships/image" Target="../media/image-7-7.svg"/><Relationship Id="rId8" Type="http://schemas.openxmlformats.org/officeDocument/2006/relationships/image" Target="../media/image-7-8.png"/><Relationship Id="rId9" Type="http://schemas.openxmlformats.org/officeDocument/2006/relationships/image" Target="../media/image-7-9.svg"/><Relationship Id="rId10" Type="http://schemas.openxmlformats.org/officeDocument/2006/relationships/slideLayout" Target="../slideLayouts/slideLayout8.xml"/><Relationship Id="rId11"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slideLayout" Target="../slideLayouts/slideLayout10.xml"/><Relationship Id="rId5"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63798" y="3015377"/>
            <a:ext cx="7416403" cy="1227058"/>
          </a:xfrm>
          <a:prstGeom prst="rect">
            <a:avLst/>
          </a:prstGeom>
          <a:noFill/>
          <a:ln/>
        </p:spPr>
        <p:txBody>
          <a:bodyPr wrap="square" lIns="0" tIns="0" rIns="0" bIns="0" rtlCol="0" anchor="t"/>
          <a:lstStyle/>
          <a:p>
            <a:pPr algn="l" indent="0" marL="0">
              <a:lnSpc>
                <a:spcPts val="4800"/>
              </a:lnSpc>
              <a:buNone/>
            </a:pPr>
            <a:r>
              <a:rPr lang="en-US" sz="3850" b="1" dirty="0">
                <a:solidFill>
                  <a:srgbClr val="FFFFFF"/>
                </a:solidFill>
                <a:latin typeface="Montserrat Bold" pitchFamily="34" charset="0"/>
                <a:ea typeface="Montserrat Bold" pitchFamily="34" charset="-122"/>
                <a:cs typeface="Montserrat Bold" pitchFamily="34" charset="-120"/>
              </a:rPr>
              <a:t>Xây Dựng Website Bán Hàng QD Shop</a:t>
            </a:r>
            <a:endParaRPr lang="en-US" sz="3850" dirty="0"/>
          </a:p>
        </p:txBody>
      </p:sp>
      <p:sp>
        <p:nvSpPr>
          <p:cNvPr id="4" name="Text 1"/>
          <p:cNvSpPr/>
          <p:nvPr/>
        </p:nvSpPr>
        <p:spPr>
          <a:xfrm>
            <a:off x="863798" y="4566285"/>
            <a:ext cx="7416403" cy="647938"/>
          </a:xfrm>
          <a:prstGeom prst="rect">
            <a:avLst/>
          </a:prstGeom>
          <a:noFill/>
          <a:ln/>
        </p:spPr>
        <p:txBody>
          <a:bodyPr wrap="square" lIns="0" tIns="0" rIns="0" bIns="0" rtlCol="0" anchor="t"/>
          <a:lstStyle/>
          <a:p>
            <a:pPr algn="l" indent="0" marL="0">
              <a:lnSpc>
                <a:spcPts val="2550"/>
              </a:lnSpc>
              <a:buNone/>
            </a:pPr>
            <a:r>
              <a:rPr lang="en-US" sz="1700" dirty="0">
                <a:solidFill>
                  <a:srgbClr val="E2E6E9"/>
                </a:solidFill>
                <a:latin typeface="Source Sans 3" pitchFamily="34" charset="0"/>
                <a:ea typeface="Source Sans 3" pitchFamily="34" charset="-122"/>
                <a:cs typeface="Source Sans 3" pitchFamily="34" charset="-120"/>
              </a:rPr>
              <a:t>Triển khai hệ thống bán hàng trực tuyến trên nền tảng Laravel cho cửa hàng thời trang QD Shop</a:t>
            </a:r>
            <a:endParaRPr lang="en-US" sz="17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19825" y="917019"/>
            <a:ext cx="4167664" cy="520898"/>
          </a:xfrm>
          <a:prstGeom prst="rect">
            <a:avLst/>
          </a:prstGeom>
          <a:noFill/>
          <a:ln/>
        </p:spPr>
        <p:txBody>
          <a:bodyPr wrap="none" lIns="0" tIns="0" rIns="0" bIns="0" rtlCol="0" anchor="t"/>
          <a:lstStyle/>
          <a:p>
            <a:pPr algn="l" indent="0" marL="0">
              <a:lnSpc>
                <a:spcPts val="4100"/>
              </a:lnSpc>
              <a:buNone/>
            </a:pPr>
            <a:r>
              <a:rPr lang="en-US" sz="3250" b="1" dirty="0">
                <a:solidFill>
                  <a:srgbClr val="FFFFFF"/>
                </a:solidFill>
                <a:latin typeface="Montserrat Bold" pitchFamily="34" charset="0"/>
                <a:ea typeface="Montserrat Bold" pitchFamily="34" charset="-122"/>
                <a:cs typeface="Montserrat Bold" pitchFamily="34" charset="-120"/>
              </a:rPr>
              <a:t>Kết Luận</a:t>
            </a:r>
            <a:endParaRPr lang="en-US" sz="3250" dirty="0"/>
          </a:p>
        </p:txBody>
      </p:sp>
      <p:sp>
        <p:nvSpPr>
          <p:cNvPr id="4" name="Text 1"/>
          <p:cNvSpPr/>
          <p:nvPr/>
        </p:nvSpPr>
        <p:spPr>
          <a:xfrm>
            <a:off x="6494859" y="1919168"/>
            <a:ext cx="7402116" cy="550069"/>
          </a:xfrm>
          <a:prstGeom prst="rect">
            <a:avLst/>
          </a:prstGeom>
          <a:noFill/>
          <a:ln/>
        </p:spPr>
        <p:txBody>
          <a:bodyPr wrap="square" lIns="0" tIns="0" rIns="0" bIns="0" rtlCol="0" anchor="t"/>
          <a:lstStyle/>
          <a:p>
            <a:pPr algn="l" indent="0" marL="0">
              <a:lnSpc>
                <a:spcPts val="2150"/>
              </a:lnSpc>
              <a:buNone/>
            </a:pPr>
            <a:r>
              <a:rPr lang="en-US" sz="1400" dirty="0">
                <a:solidFill>
                  <a:srgbClr val="E2E6E9"/>
                </a:solidFill>
                <a:latin typeface="Source Sans 3" pitchFamily="34" charset="0"/>
                <a:ea typeface="Source Sans 3" pitchFamily="34" charset="-122"/>
                <a:cs typeface="Source Sans 3" pitchFamily="34" charset="-120"/>
              </a:rPr>
              <a:t>Đề tài đã thành công xây dựng hệ thống website bán hàng trực tuyến hoàn chỉnh cho QD Shop, đáp ứng nhu cầu hiện đại hóa kinh doanh và nâng cao trải nghiệm khách hàng.</a:t>
            </a:r>
            <a:endParaRPr lang="en-US" sz="1400" dirty="0"/>
          </a:p>
        </p:txBody>
      </p:sp>
      <p:sp>
        <p:nvSpPr>
          <p:cNvPr id="5" name="Shape 2"/>
          <p:cNvSpPr/>
          <p:nvPr/>
        </p:nvSpPr>
        <p:spPr>
          <a:xfrm>
            <a:off x="6219825" y="1712952"/>
            <a:ext cx="22860" cy="962501"/>
          </a:xfrm>
          <a:prstGeom prst="rect">
            <a:avLst/>
          </a:prstGeom>
          <a:solidFill>
            <a:srgbClr val="FFFFFF"/>
          </a:solidFill>
          <a:ln/>
        </p:spPr>
      </p:sp>
      <p:sp>
        <p:nvSpPr>
          <p:cNvPr id="6" name="Shape 3"/>
          <p:cNvSpPr/>
          <p:nvPr/>
        </p:nvSpPr>
        <p:spPr>
          <a:xfrm>
            <a:off x="6219825" y="2881670"/>
            <a:ext cx="3746897" cy="2020610"/>
          </a:xfrm>
          <a:prstGeom prst="roundRect">
            <a:avLst>
              <a:gd name="adj" fmla="val 1361"/>
            </a:avLst>
          </a:prstGeom>
          <a:solidFill>
            <a:srgbClr val="303132"/>
          </a:solidFill>
          <a:ln/>
        </p:spPr>
      </p:sp>
      <p:sp>
        <p:nvSpPr>
          <p:cNvPr id="7" name="Shape 4"/>
          <p:cNvSpPr/>
          <p:nvPr/>
        </p:nvSpPr>
        <p:spPr>
          <a:xfrm>
            <a:off x="6403181" y="3065026"/>
            <a:ext cx="550069" cy="550069"/>
          </a:xfrm>
          <a:prstGeom prst="roundRect">
            <a:avLst>
              <a:gd name="adj" fmla="val 16621707"/>
            </a:avLst>
          </a:prstGeom>
          <a:solidFill>
            <a:srgbClr val="FFFFFF"/>
          </a:solidFill>
          <a:ln/>
        </p:spPr>
      </p:sp>
      <p:pic>
        <p:nvPicPr>
          <p:cNvPr id="8" name="Image 1" descr="preencoded.png">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54391" y="3216235"/>
            <a:ext cx="247531" cy="247531"/>
          </a:xfrm>
          <a:prstGeom prst="rect">
            <a:avLst/>
          </a:prstGeom>
        </p:spPr>
      </p:pic>
      <p:sp>
        <p:nvSpPr>
          <p:cNvPr id="9" name="Text 5"/>
          <p:cNvSpPr/>
          <p:nvPr/>
        </p:nvSpPr>
        <p:spPr>
          <a:xfrm>
            <a:off x="6403181" y="3798451"/>
            <a:ext cx="2083832" cy="260390"/>
          </a:xfrm>
          <a:prstGeom prst="rect">
            <a:avLst/>
          </a:prstGeom>
          <a:noFill/>
          <a:ln/>
        </p:spPr>
        <p:txBody>
          <a:bodyPr wrap="none" lIns="0" tIns="0" rIns="0" bIns="0" rtlCol="0" anchor="t"/>
          <a:lstStyle/>
          <a:p>
            <a:pPr algn="l" indent="0" marL="0">
              <a:lnSpc>
                <a:spcPts val="2050"/>
              </a:lnSpc>
              <a:buNone/>
            </a:pPr>
            <a:r>
              <a:rPr lang="en-US" sz="1600" b="1" dirty="0">
                <a:solidFill>
                  <a:srgbClr val="E2E6E9"/>
                </a:solidFill>
                <a:latin typeface="Montserrat Bold" pitchFamily="34" charset="0"/>
                <a:ea typeface="Montserrat Bold" pitchFamily="34" charset="-122"/>
                <a:cs typeface="Montserrat Bold" pitchFamily="34" charset="-120"/>
              </a:rPr>
              <a:t>Đạt Mục Tiêu</a:t>
            </a:r>
            <a:endParaRPr lang="en-US" sz="1600" dirty="0"/>
          </a:p>
        </p:txBody>
      </p:sp>
      <p:sp>
        <p:nvSpPr>
          <p:cNvPr id="10" name="Text 6"/>
          <p:cNvSpPr/>
          <p:nvPr/>
        </p:nvSpPr>
        <p:spPr>
          <a:xfrm>
            <a:off x="6403181" y="4168854"/>
            <a:ext cx="3380184" cy="550069"/>
          </a:xfrm>
          <a:prstGeom prst="rect">
            <a:avLst/>
          </a:prstGeom>
          <a:noFill/>
          <a:ln/>
        </p:spPr>
        <p:txBody>
          <a:bodyPr wrap="square" lIns="0" tIns="0" rIns="0" bIns="0" rtlCol="0" anchor="t"/>
          <a:lstStyle/>
          <a:p>
            <a:pPr algn="l" indent="0" marL="0">
              <a:lnSpc>
                <a:spcPts val="2150"/>
              </a:lnSpc>
              <a:buNone/>
            </a:pPr>
            <a:r>
              <a:rPr lang="en-US" sz="1400" dirty="0">
                <a:solidFill>
                  <a:srgbClr val="E2E6E9"/>
                </a:solidFill>
                <a:latin typeface="Source Sans 3" pitchFamily="34" charset="0"/>
                <a:ea typeface="Source Sans 3" pitchFamily="34" charset="-122"/>
                <a:cs typeface="Source Sans 3" pitchFamily="34" charset="-120"/>
              </a:rPr>
              <a:t>Hoàn thành đầy đủ các chức năng theo yêu cầu đề tài, hệ thống hoạt động ổn định</a:t>
            </a:r>
            <a:endParaRPr lang="en-US" sz="1400" dirty="0"/>
          </a:p>
        </p:txBody>
      </p:sp>
      <p:sp>
        <p:nvSpPr>
          <p:cNvPr id="11" name="Shape 7"/>
          <p:cNvSpPr/>
          <p:nvPr/>
        </p:nvSpPr>
        <p:spPr>
          <a:xfrm>
            <a:off x="10150078" y="2881670"/>
            <a:ext cx="3746897" cy="2020610"/>
          </a:xfrm>
          <a:prstGeom prst="roundRect">
            <a:avLst>
              <a:gd name="adj" fmla="val 1361"/>
            </a:avLst>
          </a:prstGeom>
          <a:solidFill>
            <a:srgbClr val="303132"/>
          </a:solidFill>
          <a:ln/>
        </p:spPr>
      </p:sp>
      <p:sp>
        <p:nvSpPr>
          <p:cNvPr id="12" name="Shape 8"/>
          <p:cNvSpPr/>
          <p:nvPr/>
        </p:nvSpPr>
        <p:spPr>
          <a:xfrm>
            <a:off x="10333434" y="3065026"/>
            <a:ext cx="550069" cy="550069"/>
          </a:xfrm>
          <a:prstGeom prst="roundRect">
            <a:avLst>
              <a:gd name="adj" fmla="val 16621707"/>
            </a:avLst>
          </a:prstGeom>
          <a:solidFill>
            <a:srgbClr val="FFFFFF"/>
          </a:solidFill>
          <a:ln/>
        </p:spPr>
      </p:sp>
      <p:pic>
        <p:nvPicPr>
          <p:cNvPr id="13" name="Image 2" descr="preencoded.png">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84644" y="3216235"/>
            <a:ext cx="247531" cy="247531"/>
          </a:xfrm>
          <a:prstGeom prst="rect">
            <a:avLst/>
          </a:prstGeom>
        </p:spPr>
      </p:pic>
      <p:sp>
        <p:nvSpPr>
          <p:cNvPr id="14" name="Text 9"/>
          <p:cNvSpPr/>
          <p:nvPr/>
        </p:nvSpPr>
        <p:spPr>
          <a:xfrm>
            <a:off x="10333434" y="3798451"/>
            <a:ext cx="2083832" cy="260390"/>
          </a:xfrm>
          <a:prstGeom prst="rect">
            <a:avLst/>
          </a:prstGeom>
          <a:noFill/>
          <a:ln/>
        </p:spPr>
        <p:txBody>
          <a:bodyPr wrap="none" lIns="0" tIns="0" rIns="0" bIns="0" rtlCol="0" anchor="t"/>
          <a:lstStyle/>
          <a:p>
            <a:pPr algn="l" indent="0" marL="0">
              <a:lnSpc>
                <a:spcPts val="2050"/>
              </a:lnSpc>
              <a:buNone/>
            </a:pPr>
            <a:r>
              <a:rPr lang="en-US" sz="1600" b="1" dirty="0">
                <a:solidFill>
                  <a:srgbClr val="E2E6E9"/>
                </a:solidFill>
                <a:latin typeface="Montserrat Bold" pitchFamily="34" charset="0"/>
                <a:ea typeface="Montserrat Bold" pitchFamily="34" charset="-122"/>
                <a:cs typeface="Montserrat Bold" pitchFamily="34" charset="-120"/>
              </a:rPr>
              <a:t>Giá Trị Thực Tiễn</a:t>
            </a:r>
            <a:endParaRPr lang="en-US" sz="1600" dirty="0"/>
          </a:p>
        </p:txBody>
      </p:sp>
      <p:sp>
        <p:nvSpPr>
          <p:cNvPr id="15" name="Text 10"/>
          <p:cNvSpPr/>
          <p:nvPr/>
        </p:nvSpPr>
        <p:spPr>
          <a:xfrm>
            <a:off x="10333434" y="4168854"/>
            <a:ext cx="3380184" cy="550069"/>
          </a:xfrm>
          <a:prstGeom prst="rect">
            <a:avLst/>
          </a:prstGeom>
          <a:noFill/>
          <a:ln/>
        </p:spPr>
        <p:txBody>
          <a:bodyPr wrap="square" lIns="0" tIns="0" rIns="0" bIns="0" rtlCol="0" anchor="t"/>
          <a:lstStyle/>
          <a:p>
            <a:pPr algn="l" indent="0" marL="0">
              <a:lnSpc>
                <a:spcPts val="2150"/>
              </a:lnSpc>
              <a:buNone/>
            </a:pPr>
            <a:r>
              <a:rPr lang="en-US" sz="1400" dirty="0">
                <a:solidFill>
                  <a:srgbClr val="E2E6E9"/>
                </a:solidFill>
                <a:latin typeface="Source Sans 3" pitchFamily="34" charset="0"/>
                <a:ea typeface="Source Sans 3" pitchFamily="34" charset="-122"/>
                <a:cs typeface="Source Sans 3" pitchFamily="34" charset="-120"/>
              </a:rPr>
              <a:t>Mang lại lợi ích thiết thực cho cửa hàng, nâng cao hiệu quả quản lý và bán hàng</a:t>
            </a:r>
            <a:endParaRPr lang="en-US" sz="1400" dirty="0"/>
          </a:p>
        </p:txBody>
      </p:sp>
      <p:sp>
        <p:nvSpPr>
          <p:cNvPr id="16" name="Shape 11"/>
          <p:cNvSpPr/>
          <p:nvPr/>
        </p:nvSpPr>
        <p:spPr>
          <a:xfrm>
            <a:off x="6219825" y="5085636"/>
            <a:ext cx="7677150" cy="1745575"/>
          </a:xfrm>
          <a:prstGeom prst="roundRect">
            <a:avLst>
              <a:gd name="adj" fmla="val 1576"/>
            </a:avLst>
          </a:prstGeom>
          <a:solidFill>
            <a:srgbClr val="303132"/>
          </a:solidFill>
          <a:ln/>
        </p:spPr>
      </p:sp>
      <p:sp>
        <p:nvSpPr>
          <p:cNvPr id="17" name="Shape 12"/>
          <p:cNvSpPr/>
          <p:nvPr/>
        </p:nvSpPr>
        <p:spPr>
          <a:xfrm>
            <a:off x="6403181" y="5268992"/>
            <a:ext cx="550069" cy="550069"/>
          </a:xfrm>
          <a:prstGeom prst="roundRect">
            <a:avLst>
              <a:gd name="adj" fmla="val 16621707"/>
            </a:avLst>
          </a:prstGeom>
          <a:solidFill>
            <a:srgbClr val="FFFFFF"/>
          </a:solidFill>
          <a:ln/>
        </p:spPr>
      </p:sp>
      <p:pic>
        <p:nvPicPr>
          <p:cNvPr id="18" name="Image 3" descr="preencoded.png">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54391" y="5420201"/>
            <a:ext cx="247531" cy="247531"/>
          </a:xfrm>
          <a:prstGeom prst="rect">
            <a:avLst/>
          </a:prstGeom>
        </p:spPr>
      </p:pic>
      <p:sp>
        <p:nvSpPr>
          <p:cNvPr id="19" name="Text 13"/>
          <p:cNvSpPr/>
          <p:nvPr/>
        </p:nvSpPr>
        <p:spPr>
          <a:xfrm>
            <a:off x="6403181" y="6002417"/>
            <a:ext cx="2373749" cy="260390"/>
          </a:xfrm>
          <a:prstGeom prst="rect">
            <a:avLst/>
          </a:prstGeom>
          <a:noFill/>
          <a:ln/>
        </p:spPr>
        <p:txBody>
          <a:bodyPr wrap="none" lIns="0" tIns="0" rIns="0" bIns="0" rtlCol="0" anchor="t"/>
          <a:lstStyle/>
          <a:p>
            <a:pPr algn="l" indent="0" marL="0">
              <a:lnSpc>
                <a:spcPts val="2050"/>
              </a:lnSpc>
              <a:buNone/>
            </a:pPr>
            <a:r>
              <a:rPr lang="en-US" sz="1600" b="1" dirty="0">
                <a:solidFill>
                  <a:srgbClr val="E2E6E9"/>
                </a:solidFill>
                <a:latin typeface="Montserrat Bold" pitchFamily="34" charset="0"/>
                <a:ea typeface="Montserrat Bold" pitchFamily="34" charset="-122"/>
                <a:cs typeface="Montserrat Bold" pitchFamily="34" charset="-120"/>
              </a:rPr>
              <a:t>Tiềm Năng Phát Triển</a:t>
            </a:r>
            <a:endParaRPr lang="en-US" sz="1600" dirty="0"/>
          </a:p>
        </p:txBody>
      </p:sp>
      <p:sp>
        <p:nvSpPr>
          <p:cNvPr id="20" name="Text 14"/>
          <p:cNvSpPr/>
          <p:nvPr/>
        </p:nvSpPr>
        <p:spPr>
          <a:xfrm>
            <a:off x="6403181" y="6372820"/>
            <a:ext cx="7310437" cy="275034"/>
          </a:xfrm>
          <a:prstGeom prst="rect">
            <a:avLst/>
          </a:prstGeom>
          <a:noFill/>
          <a:ln/>
        </p:spPr>
        <p:txBody>
          <a:bodyPr wrap="none" lIns="0" tIns="0" rIns="0" bIns="0" rtlCol="0" anchor="t"/>
          <a:lstStyle/>
          <a:p>
            <a:pPr algn="l" indent="0" marL="0">
              <a:lnSpc>
                <a:spcPts val="2150"/>
              </a:lnSpc>
              <a:buNone/>
            </a:pPr>
            <a:r>
              <a:rPr lang="en-US" sz="1400" dirty="0">
                <a:solidFill>
                  <a:srgbClr val="E2E6E9"/>
                </a:solidFill>
                <a:latin typeface="Source Sans 3" pitchFamily="34" charset="0"/>
                <a:ea typeface="Source Sans 3" pitchFamily="34" charset="-122"/>
                <a:cs typeface="Source Sans 3" pitchFamily="34" charset="-120"/>
              </a:rPr>
              <a:t>Nền tảng vững chắc để mở rộng, nâng cấp và phát triển bền vững trong tương lai</a:t>
            </a:r>
            <a:endParaRPr lang="en-US" sz="1400" dirty="0"/>
          </a:p>
        </p:txBody>
      </p:sp>
      <p:sp>
        <p:nvSpPr>
          <p:cNvPr id="21" name="Text 15"/>
          <p:cNvSpPr/>
          <p:nvPr/>
        </p:nvSpPr>
        <p:spPr>
          <a:xfrm>
            <a:off x="6219825" y="7037427"/>
            <a:ext cx="7677150" cy="275034"/>
          </a:xfrm>
          <a:prstGeom prst="rect">
            <a:avLst/>
          </a:prstGeom>
          <a:noFill/>
          <a:ln/>
        </p:spPr>
        <p:txBody>
          <a:bodyPr wrap="none" lIns="0" tIns="0" rIns="0" bIns="0" rtlCol="0" anchor="t"/>
          <a:lstStyle/>
          <a:p>
            <a:pPr algn="l" indent="0" marL="0">
              <a:lnSpc>
                <a:spcPts val="2150"/>
              </a:lnSpc>
              <a:buNone/>
            </a:pPr>
            <a:r>
              <a:rPr lang="en-US" sz="1400" dirty="0">
                <a:solidFill>
                  <a:srgbClr val="E2E6E9"/>
                </a:solidFill>
                <a:latin typeface="Source Sans 3" pitchFamily="34" charset="0"/>
                <a:ea typeface="Source Sans 3" pitchFamily="34" charset="-122"/>
                <a:cs typeface="Source Sans 3" pitchFamily="34" charset="-120"/>
              </a:rPr>
              <a:t>Cảm ơn quý thầy cô và các bạn đã lắng nghe!</a:t>
            </a:r>
            <a:endParaRPr lang="en-US" sz="1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699623"/>
          </a:xfrm>
          <a:prstGeom prst="rect">
            <a:avLst/>
          </a:prstGeom>
        </p:spPr>
      </p:pic>
      <p:sp>
        <p:nvSpPr>
          <p:cNvPr id="3" name="Shape 0"/>
          <p:cNvSpPr/>
          <p:nvPr/>
        </p:nvSpPr>
        <p:spPr>
          <a:xfrm>
            <a:off x="863798" y="3676531"/>
            <a:ext cx="1037272" cy="388620"/>
          </a:xfrm>
          <a:prstGeom prst="roundRect">
            <a:avLst>
              <a:gd name="adj" fmla="val 6669"/>
            </a:avLst>
          </a:prstGeom>
          <a:solidFill>
            <a:srgbClr val="262626"/>
          </a:solidFill>
          <a:ln/>
        </p:spPr>
      </p:sp>
      <p:sp>
        <p:nvSpPr>
          <p:cNvPr id="4" name="Text 1"/>
          <p:cNvSpPr/>
          <p:nvPr/>
        </p:nvSpPr>
        <p:spPr>
          <a:xfrm>
            <a:off x="993338" y="3741301"/>
            <a:ext cx="778193" cy="259080"/>
          </a:xfrm>
          <a:prstGeom prst="rect">
            <a:avLst/>
          </a:prstGeom>
          <a:noFill/>
          <a:ln/>
        </p:spPr>
        <p:txBody>
          <a:bodyPr wrap="none" lIns="0" tIns="0" rIns="0" bIns="0" rtlCol="0" anchor="t"/>
          <a:lstStyle/>
          <a:p>
            <a:pPr algn="l" indent="0" marL="0">
              <a:lnSpc>
                <a:spcPts val="2000"/>
              </a:lnSpc>
              <a:buNone/>
            </a:pPr>
            <a:r>
              <a:rPr lang="en-US" sz="1350" dirty="0">
                <a:solidFill>
                  <a:srgbClr val="E2E6E9"/>
                </a:solidFill>
                <a:latin typeface="Source Sans 3" pitchFamily="34" charset="0"/>
                <a:ea typeface="Source Sans 3" pitchFamily="34" charset="-122"/>
                <a:cs typeface="Source Sans 3" pitchFamily="34" charset="-120"/>
              </a:rPr>
              <a:t>CHƯƠNG 1</a:t>
            </a:r>
            <a:endParaRPr lang="en-US" sz="1350" dirty="0"/>
          </a:p>
        </p:txBody>
      </p:sp>
      <p:sp>
        <p:nvSpPr>
          <p:cNvPr id="5" name="Text 2"/>
          <p:cNvSpPr/>
          <p:nvPr/>
        </p:nvSpPr>
        <p:spPr>
          <a:xfrm>
            <a:off x="863798" y="4151471"/>
            <a:ext cx="4908471" cy="613529"/>
          </a:xfrm>
          <a:prstGeom prst="rect">
            <a:avLst/>
          </a:prstGeom>
          <a:noFill/>
          <a:ln/>
        </p:spPr>
        <p:txBody>
          <a:bodyPr wrap="none" lIns="0" tIns="0" rIns="0" bIns="0" rtlCol="0" anchor="t"/>
          <a:lstStyle/>
          <a:p>
            <a:pPr algn="l" indent="0" marL="0">
              <a:lnSpc>
                <a:spcPts val="4800"/>
              </a:lnSpc>
              <a:buNone/>
            </a:pPr>
            <a:r>
              <a:rPr lang="en-US" sz="3850" b="1" dirty="0">
                <a:solidFill>
                  <a:srgbClr val="FFFFFF"/>
                </a:solidFill>
                <a:latin typeface="Montserrat Bold" pitchFamily="34" charset="0"/>
                <a:ea typeface="Montserrat Bold" pitchFamily="34" charset="-122"/>
                <a:cs typeface="Montserrat Bold" pitchFamily="34" charset="-120"/>
              </a:rPr>
              <a:t>Tổng Quan Đề Tài</a:t>
            </a:r>
            <a:endParaRPr lang="en-US" sz="3850" dirty="0"/>
          </a:p>
        </p:txBody>
      </p:sp>
      <p:sp>
        <p:nvSpPr>
          <p:cNvPr id="6" name="Shape 3"/>
          <p:cNvSpPr/>
          <p:nvPr/>
        </p:nvSpPr>
        <p:spPr>
          <a:xfrm>
            <a:off x="863798" y="5088850"/>
            <a:ext cx="4156948" cy="2163842"/>
          </a:xfrm>
          <a:prstGeom prst="roundRect">
            <a:avLst>
              <a:gd name="adj" fmla="val 1497"/>
            </a:avLst>
          </a:prstGeom>
          <a:solidFill>
            <a:srgbClr val="303132"/>
          </a:solidFill>
          <a:ln/>
        </p:spPr>
      </p:sp>
      <p:sp>
        <p:nvSpPr>
          <p:cNvPr id="7" name="Text 4"/>
          <p:cNvSpPr/>
          <p:nvPr/>
        </p:nvSpPr>
        <p:spPr>
          <a:xfrm>
            <a:off x="1079659" y="5304711"/>
            <a:ext cx="2454235" cy="306705"/>
          </a:xfrm>
          <a:prstGeom prst="rect">
            <a:avLst/>
          </a:prstGeom>
          <a:noFill/>
          <a:ln/>
        </p:spPr>
        <p:txBody>
          <a:bodyPr wrap="none" lIns="0" tIns="0" rIns="0" bIns="0" rtlCol="0" anchor="t"/>
          <a:lstStyle/>
          <a:p>
            <a:pPr algn="l" indent="0" marL="0">
              <a:lnSpc>
                <a:spcPts val="2400"/>
              </a:lnSpc>
              <a:buNone/>
            </a:pPr>
            <a:r>
              <a:rPr lang="en-US" sz="1900" b="1" dirty="0">
                <a:solidFill>
                  <a:srgbClr val="E2E6E9"/>
                </a:solidFill>
                <a:latin typeface="Montserrat Bold" pitchFamily="34" charset="0"/>
                <a:ea typeface="Montserrat Bold" pitchFamily="34" charset="-122"/>
                <a:cs typeface="Montserrat Bold" pitchFamily="34" charset="-120"/>
              </a:rPr>
              <a:t>Bối Cảnh</a:t>
            </a:r>
            <a:endParaRPr lang="en-US" sz="1900" dirty="0"/>
          </a:p>
        </p:txBody>
      </p:sp>
      <p:sp>
        <p:nvSpPr>
          <p:cNvPr id="8" name="Text 5"/>
          <p:cNvSpPr/>
          <p:nvPr/>
        </p:nvSpPr>
        <p:spPr>
          <a:xfrm>
            <a:off x="1079659" y="5740956"/>
            <a:ext cx="3725228" cy="971907"/>
          </a:xfrm>
          <a:prstGeom prst="rect">
            <a:avLst/>
          </a:prstGeom>
          <a:noFill/>
          <a:ln/>
        </p:spPr>
        <p:txBody>
          <a:bodyPr wrap="square" lIns="0" tIns="0" rIns="0" bIns="0" rtlCol="0" anchor="t"/>
          <a:lstStyle/>
          <a:p>
            <a:pPr algn="l" indent="0" marL="0">
              <a:lnSpc>
                <a:spcPts val="2550"/>
              </a:lnSpc>
              <a:buNone/>
            </a:pPr>
            <a:r>
              <a:rPr lang="en-US" sz="1700" dirty="0">
                <a:solidFill>
                  <a:srgbClr val="E2E6E9"/>
                </a:solidFill>
                <a:latin typeface="Source Sans 3" pitchFamily="34" charset="0"/>
                <a:ea typeface="Source Sans 3" pitchFamily="34" charset="-122"/>
                <a:cs typeface="Source Sans 3" pitchFamily="34" charset="-120"/>
              </a:rPr>
              <a:t>Thương mại điện tử phát triển mạnh mẽ, mua sắm trực tuyến trở thành xu hướng tất yếu trong kinh doanh hiện đại</a:t>
            </a:r>
            <a:endParaRPr lang="en-US" sz="1700" dirty="0"/>
          </a:p>
        </p:txBody>
      </p:sp>
      <p:sp>
        <p:nvSpPr>
          <p:cNvPr id="9" name="Shape 6"/>
          <p:cNvSpPr/>
          <p:nvPr/>
        </p:nvSpPr>
        <p:spPr>
          <a:xfrm>
            <a:off x="5236607" y="5088850"/>
            <a:ext cx="4157067" cy="2163842"/>
          </a:xfrm>
          <a:prstGeom prst="roundRect">
            <a:avLst>
              <a:gd name="adj" fmla="val 1497"/>
            </a:avLst>
          </a:prstGeom>
          <a:solidFill>
            <a:srgbClr val="303132"/>
          </a:solidFill>
          <a:ln/>
        </p:spPr>
      </p:sp>
      <p:sp>
        <p:nvSpPr>
          <p:cNvPr id="10" name="Text 7"/>
          <p:cNvSpPr/>
          <p:nvPr/>
        </p:nvSpPr>
        <p:spPr>
          <a:xfrm>
            <a:off x="5452467" y="5304711"/>
            <a:ext cx="2454235" cy="306705"/>
          </a:xfrm>
          <a:prstGeom prst="rect">
            <a:avLst/>
          </a:prstGeom>
          <a:noFill/>
          <a:ln/>
        </p:spPr>
        <p:txBody>
          <a:bodyPr wrap="none" lIns="0" tIns="0" rIns="0" bIns="0" rtlCol="0" anchor="t"/>
          <a:lstStyle/>
          <a:p>
            <a:pPr algn="l" indent="0" marL="0">
              <a:lnSpc>
                <a:spcPts val="2400"/>
              </a:lnSpc>
              <a:buNone/>
            </a:pPr>
            <a:r>
              <a:rPr lang="en-US" sz="1900" b="1" dirty="0">
                <a:solidFill>
                  <a:srgbClr val="E2E6E9"/>
                </a:solidFill>
                <a:latin typeface="Montserrat Bold" pitchFamily="34" charset="0"/>
                <a:ea typeface="Montserrat Bold" pitchFamily="34" charset="-122"/>
                <a:cs typeface="Montserrat Bold" pitchFamily="34" charset="-120"/>
              </a:rPr>
              <a:t>Vấn Đề</a:t>
            </a:r>
            <a:endParaRPr lang="en-US" sz="1900" dirty="0"/>
          </a:p>
        </p:txBody>
      </p:sp>
      <p:sp>
        <p:nvSpPr>
          <p:cNvPr id="11" name="Text 8"/>
          <p:cNvSpPr/>
          <p:nvPr/>
        </p:nvSpPr>
        <p:spPr>
          <a:xfrm>
            <a:off x="5452467" y="5740956"/>
            <a:ext cx="3725347" cy="1295876"/>
          </a:xfrm>
          <a:prstGeom prst="rect">
            <a:avLst/>
          </a:prstGeom>
          <a:noFill/>
          <a:ln/>
        </p:spPr>
        <p:txBody>
          <a:bodyPr wrap="square" lIns="0" tIns="0" rIns="0" bIns="0" rtlCol="0" anchor="t"/>
          <a:lstStyle/>
          <a:p>
            <a:pPr algn="l" indent="0" marL="0">
              <a:lnSpc>
                <a:spcPts val="2550"/>
              </a:lnSpc>
              <a:buNone/>
            </a:pPr>
            <a:r>
              <a:rPr lang="en-US" sz="1700" dirty="0">
                <a:solidFill>
                  <a:srgbClr val="E2E6E9"/>
                </a:solidFill>
                <a:latin typeface="Source Sans 3" pitchFamily="34" charset="0"/>
                <a:ea typeface="Source Sans 3" pitchFamily="34" charset="-122"/>
                <a:cs typeface="Source Sans 3" pitchFamily="34" charset="-120"/>
              </a:rPr>
              <a:t>Cửa hàng QD Shop cần hiện đại hóa hoạt động kinh doanh, mở rộng kênh bán hàng và nâng cao trải nghiệm khách hàng</a:t>
            </a:r>
            <a:endParaRPr lang="en-US" sz="1700" dirty="0"/>
          </a:p>
        </p:txBody>
      </p:sp>
      <p:sp>
        <p:nvSpPr>
          <p:cNvPr id="12" name="Shape 9"/>
          <p:cNvSpPr/>
          <p:nvPr/>
        </p:nvSpPr>
        <p:spPr>
          <a:xfrm>
            <a:off x="9609534" y="5088850"/>
            <a:ext cx="4157067" cy="2163842"/>
          </a:xfrm>
          <a:prstGeom prst="roundRect">
            <a:avLst>
              <a:gd name="adj" fmla="val 1497"/>
            </a:avLst>
          </a:prstGeom>
          <a:solidFill>
            <a:srgbClr val="303132"/>
          </a:solidFill>
          <a:ln/>
        </p:spPr>
      </p:sp>
      <p:sp>
        <p:nvSpPr>
          <p:cNvPr id="13" name="Text 10"/>
          <p:cNvSpPr/>
          <p:nvPr/>
        </p:nvSpPr>
        <p:spPr>
          <a:xfrm>
            <a:off x="9825395" y="5304711"/>
            <a:ext cx="2454235" cy="306705"/>
          </a:xfrm>
          <a:prstGeom prst="rect">
            <a:avLst/>
          </a:prstGeom>
          <a:noFill/>
          <a:ln/>
        </p:spPr>
        <p:txBody>
          <a:bodyPr wrap="none" lIns="0" tIns="0" rIns="0" bIns="0" rtlCol="0" anchor="t"/>
          <a:lstStyle/>
          <a:p>
            <a:pPr algn="l" indent="0" marL="0">
              <a:lnSpc>
                <a:spcPts val="2400"/>
              </a:lnSpc>
              <a:buNone/>
            </a:pPr>
            <a:r>
              <a:rPr lang="en-US" sz="1900" b="1" dirty="0">
                <a:solidFill>
                  <a:srgbClr val="E2E6E9"/>
                </a:solidFill>
                <a:latin typeface="Montserrat Bold" pitchFamily="34" charset="0"/>
                <a:ea typeface="Montserrat Bold" pitchFamily="34" charset="-122"/>
                <a:cs typeface="Montserrat Bold" pitchFamily="34" charset="-120"/>
              </a:rPr>
              <a:t>Giải Pháp</a:t>
            </a:r>
            <a:endParaRPr lang="en-US" sz="1900" dirty="0"/>
          </a:p>
        </p:txBody>
      </p:sp>
      <p:sp>
        <p:nvSpPr>
          <p:cNvPr id="14" name="Text 11"/>
          <p:cNvSpPr/>
          <p:nvPr/>
        </p:nvSpPr>
        <p:spPr>
          <a:xfrm>
            <a:off x="9825395" y="5740956"/>
            <a:ext cx="3725347" cy="971907"/>
          </a:xfrm>
          <a:prstGeom prst="rect">
            <a:avLst/>
          </a:prstGeom>
          <a:noFill/>
          <a:ln/>
        </p:spPr>
        <p:txBody>
          <a:bodyPr wrap="square" lIns="0" tIns="0" rIns="0" bIns="0" rtlCol="0" anchor="t"/>
          <a:lstStyle/>
          <a:p>
            <a:pPr algn="l" indent="0" marL="0">
              <a:lnSpc>
                <a:spcPts val="2550"/>
              </a:lnSpc>
              <a:buNone/>
            </a:pPr>
            <a:r>
              <a:rPr lang="en-US" sz="1700" dirty="0">
                <a:solidFill>
                  <a:srgbClr val="E2E6E9"/>
                </a:solidFill>
                <a:latin typeface="Source Sans 3" pitchFamily="34" charset="0"/>
                <a:ea typeface="Source Sans 3" pitchFamily="34" charset="-122"/>
                <a:cs typeface="Source Sans 3" pitchFamily="34" charset="-120"/>
              </a:rPr>
              <a:t>Xây dựng website bán hàng trực tuyến với đầy đủ chức năng quản lý và thanh toán hiện đại</a:t>
            </a:r>
            <a:endParaRPr lang="en-US" sz="17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699623"/>
          </a:xfrm>
          <a:prstGeom prst="rect">
            <a:avLst/>
          </a:prstGeom>
        </p:spPr>
      </p:pic>
      <p:sp>
        <p:nvSpPr>
          <p:cNvPr id="3" name="Text 0"/>
          <p:cNvSpPr/>
          <p:nvPr/>
        </p:nvSpPr>
        <p:spPr>
          <a:xfrm>
            <a:off x="863798" y="3797022"/>
            <a:ext cx="4908471" cy="613529"/>
          </a:xfrm>
          <a:prstGeom prst="rect">
            <a:avLst/>
          </a:prstGeom>
          <a:noFill/>
          <a:ln/>
        </p:spPr>
        <p:txBody>
          <a:bodyPr wrap="none" lIns="0" tIns="0" rIns="0" bIns="0" rtlCol="0" anchor="t"/>
          <a:lstStyle/>
          <a:p>
            <a:pPr algn="l" indent="0" marL="0">
              <a:lnSpc>
                <a:spcPts val="4800"/>
              </a:lnSpc>
              <a:buNone/>
            </a:pPr>
            <a:r>
              <a:rPr lang="en-US" sz="3850" b="1" dirty="0">
                <a:solidFill>
                  <a:srgbClr val="FFFFFF"/>
                </a:solidFill>
                <a:latin typeface="Montserrat Bold" pitchFamily="34" charset="0"/>
                <a:ea typeface="Montserrat Bold" pitchFamily="34" charset="-122"/>
                <a:cs typeface="Montserrat Bold" pitchFamily="34" charset="-120"/>
              </a:rPr>
              <a:t>Nhu Cầu Thực Tế</a:t>
            </a:r>
            <a:endParaRPr lang="en-US" sz="3850" dirty="0"/>
          </a:p>
        </p:txBody>
      </p:sp>
      <p:sp>
        <p:nvSpPr>
          <p:cNvPr id="4" name="Text 1"/>
          <p:cNvSpPr/>
          <p:nvPr/>
        </p:nvSpPr>
        <p:spPr>
          <a:xfrm>
            <a:off x="863798" y="4950262"/>
            <a:ext cx="2945130" cy="368141"/>
          </a:xfrm>
          <a:prstGeom prst="rect">
            <a:avLst/>
          </a:prstGeom>
          <a:noFill/>
          <a:ln/>
        </p:spPr>
        <p:txBody>
          <a:bodyPr wrap="none" lIns="0" tIns="0" rIns="0" bIns="0" rtlCol="0" anchor="t"/>
          <a:lstStyle/>
          <a:p>
            <a:pPr algn="l" indent="0" marL="0">
              <a:lnSpc>
                <a:spcPts val="2850"/>
              </a:lnSpc>
              <a:buNone/>
            </a:pPr>
            <a:r>
              <a:rPr lang="en-US" sz="2300" b="1" dirty="0">
                <a:solidFill>
                  <a:srgbClr val="FFFFFF"/>
                </a:solidFill>
                <a:latin typeface="Montserrat Bold" pitchFamily="34" charset="0"/>
                <a:ea typeface="Montserrat Bold" pitchFamily="34" charset="-122"/>
                <a:cs typeface="Montserrat Bold" pitchFamily="34" charset="-120"/>
              </a:rPr>
              <a:t>Khách Hàng</a:t>
            </a:r>
            <a:endParaRPr lang="en-US" sz="2300" dirty="0"/>
          </a:p>
        </p:txBody>
      </p:sp>
      <p:sp>
        <p:nvSpPr>
          <p:cNvPr id="5" name="Text 2"/>
          <p:cNvSpPr/>
          <p:nvPr/>
        </p:nvSpPr>
        <p:spPr>
          <a:xfrm>
            <a:off x="863798" y="5534263"/>
            <a:ext cx="6187916" cy="323969"/>
          </a:xfrm>
          <a:prstGeom prst="rect">
            <a:avLst/>
          </a:prstGeom>
          <a:noFill/>
          <a:ln/>
        </p:spPr>
        <p:txBody>
          <a:bodyPr wrap="none" lIns="0" tIns="0" rIns="0" bIns="0" rtlCol="0" anchor="t"/>
          <a:lstStyle/>
          <a:p>
            <a:pPr algn="l" marL="342900" indent="-342900">
              <a:lnSpc>
                <a:spcPts val="2550"/>
              </a:lnSpc>
              <a:buSzPct val="100000"/>
              <a:buChar char="•"/>
            </a:pPr>
            <a:r>
              <a:rPr lang="en-US" sz="1700" dirty="0">
                <a:solidFill>
                  <a:srgbClr val="E2E6E9"/>
                </a:solidFill>
                <a:latin typeface="Source Sans 3" pitchFamily="34" charset="0"/>
                <a:ea typeface="Source Sans 3" pitchFamily="34" charset="-122"/>
                <a:cs typeface="Source Sans 3" pitchFamily="34" charset="-120"/>
              </a:rPr>
              <a:t>Mua sắm mọi lúc, mọi nơi</a:t>
            </a:r>
            <a:endParaRPr lang="en-US" sz="1700" dirty="0"/>
          </a:p>
        </p:txBody>
      </p:sp>
      <p:sp>
        <p:nvSpPr>
          <p:cNvPr id="6" name="Text 3"/>
          <p:cNvSpPr/>
          <p:nvPr/>
        </p:nvSpPr>
        <p:spPr>
          <a:xfrm>
            <a:off x="863798" y="5933718"/>
            <a:ext cx="6187916" cy="323969"/>
          </a:xfrm>
          <a:prstGeom prst="rect">
            <a:avLst/>
          </a:prstGeom>
          <a:noFill/>
          <a:ln/>
        </p:spPr>
        <p:txBody>
          <a:bodyPr wrap="none" lIns="0" tIns="0" rIns="0" bIns="0" rtlCol="0" anchor="t"/>
          <a:lstStyle/>
          <a:p>
            <a:pPr algn="l" marL="342900" indent="-342900">
              <a:lnSpc>
                <a:spcPts val="2550"/>
              </a:lnSpc>
              <a:buSzPct val="100000"/>
              <a:buChar char="•"/>
            </a:pPr>
            <a:r>
              <a:rPr lang="en-US" sz="1700" dirty="0">
                <a:solidFill>
                  <a:srgbClr val="E2E6E9"/>
                </a:solidFill>
                <a:latin typeface="Source Sans 3" pitchFamily="34" charset="0"/>
                <a:ea typeface="Source Sans 3" pitchFamily="34" charset="-122"/>
                <a:cs typeface="Source Sans 3" pitchFamily="34" charset="-120"/>
              </a:rPr>
              <a:t>Tiết kiệm thời gian di chuyển</a:t>
            </a:r>
            <a:endParaRPr lang="en-US" sz="1700" dirty="0"/>
          </a:p>
        </p:txBody>
      </p:sp>
      <p:sp>
        <p:nvSpPr>
          <p:cNvPr id="7" name="Text 4"/>
          <p:cNvSpPr/>
          <p:nvPr/>
        </p:nvSpPr>
        <p:spPr>
          <a:xfrm>
            <a:off x="863798" y="6333173"/>
            <a:ext cx="6187916" cy="323969"/>
          </a:xfrm>
          <a:prstGeom prst="rect">
            <a:avLst/>
          </a:prstGeom>
          <a:noFill/>
          <a:ln/>
        </p:spPr>
        <p:txBody>
          <a:bodyPr wrap="none" lIns="0" tIns="0" rIns="0" bIns="0" rtlCol="0" anchor="t"/>
          <a:lstStyle/>
          <a:p>
            <a:pPr algn="l" marL="342900" indent="-342900">
              <a:lnSpc>
                <a:spcPts val="2550"/>
              </a:lnSpc>
              <a:buSzPct val="100000"/>
              <a:buChar char="•"/>
            </a:pPr>
            <a:r>
              <a:rPr lang="en-US" sz="1700" dirty="0">
                <a:solidFill>
                  <a:srgbClr val="E2E6E9"/>
                </a:solidFill>
                <a:latin typeface="Source Sans 3" pitchFamily="34" charset="0"/>
                <a:ea typeface="Source Sans 3" pitchFamily="34" charset="-122"/>
                <a:cs typeface="Source Sans 3" pitchFamily="34" charset="-120"/>
              </a:rPr>
              <a:t>Đa dạng sản phẩm và dịch vụ</a:t>
            </a:r>
            <a:endParaRPr lang="en-US" sz="1700" dirty="0"/>
          </a:p>
        </p:txBody>
      </p:sp>
      <p:sp>
        <p:nvSpPr>
          <p:cNvPr id="8" name="Text 5"/>
          <p:cNvSpPr/>
          <p:nvPr/>
        </p:nvSpPr>
        <p:spPr>
          <a:xfrm>
            <a:off x="863798" y="6732627"/>
            <a:ext cx="6187916" cy="323969"/>
          </a:xfrm>
          <a:prstGeom prst="rect">
            <a:avLst/>
          </a:prstGeom>
          <a:noFill/>
          <a:ln/>
        </p:spPr>
        <p:txBody>
          <a:bodyPr wrap="none" lIns="0" tIns="0" rIns="0" bIns="0" rtlCol="0" anchor="t"/>
          <a:lstStyle/>
          <a:p>
            <a:pPr algn="l" marL="342900" indent="-342900">
              <a:lnSpc>
                <a:spcPts val="2550"/>
              </a:lnSpc>
              <a:buSzPct val="100000"/>
              <a:buChar char="•"/>
            </a:pPr>
            <a:r>
              <a:rPr lang="en-US" sz="1700" dirty="0">
                <a:solidFill>
                  <a:srgbClr val="E2E6E9"/>
                </a:solidFill>
                <a:latin typeface="Source Sans 3" pitchFamily="34" charset="0"/>
                <a:ea typeface="Source Sans 3" pitchFamily="34" charset="-122"/>
                <a:cs typeface="Source Sans 3" pitchFamily="34" charset="-120"/>
              </a:rPr>
              <a:t>Thanh toán nhanh chóng, an toàn</a:t>
            </a:r>
            <a:endParaRPr lang="en-US" sz="1700" dirty="0"/>
          </a:p>
        </p:txBody>
      </p:sp>
      <p:sp>
        <p:nvSpPr>
          <p:cNvPr id="9" name="Text 6"/>
          <p:cNvSpPr/>
          <p:nvPr/>
        </p:nvSpPr>
        <p:spPr>
          <a:xfrm>
            <a:off x="7586305" y="4950262"/>
            <a:ext cx="2945130" cy="368141"/>
          </a:xfrm>
          <a:prstGeom prst="rect">
            <a:avLst/>
          </a:prstGeom>
          <a:noFill/>
          <a:ln/>
        </p:spPr>
        <p:txBody>
          <a:bodyPr wrap="none" lIns="0" tIns="0" rIns="0" bIns="0" rtlCol="0" anchor="t"/>
          <a:lstStyle/>
          <a:p>
            <a:pPr algn="l" indent="0" marL="0">
              <a:lnSpc>
                <a:spcPts val="2850"/>
              </a:lnSpc>
              <a:buNone/>
            </a:pPr>
            <a:r>
              <a:rPr lang="en-US" sz="2300" b="1" dirty="0">
                <a:solidFill>
                  <a:srgbClr val="FFFFFF"/>
                </a:solidFill>
                <a:latin typeface="Montserrat Bold" pitchFamily="34" charset="0"/>
                <a:ea typeface="Montserrat Bold" pitchFamily="34" charset="-122"/>
                <a:cs typeface="Montserrat Bold" pitchFamily="34" charset="-120"/>
              </a:rPr>
              <a:t>Cửa Hàng</a:t>
            </a:r>
            <a:endParaRPr lang="en-US" sz="2300" dirty="0"/>
          </a:p>
        </p:txBody>
      </p:sp>
      <p:sp>
        <p:nvSpPr>
          <p:cNvPr id="10" name="Text 7"/>
          <p:cNvSpPr/>
          <p:nvPr/>
        </p:nvSpPr>
        <p:spPr>
          <a:xfrm>
            <a:off x="7586305" y="5534263"/>
            <a:ext cx="6187916" cy="323969"/>
          </a:xfrm>
          <a:prstGeom prst="rect">
            <a:avLst/>
          </a:prstGeom>
          <a:noFill/>
          <a:ln/>
        </p:spPr>
        <p:txBody>
          <a:bodyPr wrap="none" lIns="0" tIns="0" rIns="0" bIns="0" rtlCol="0" anchor="t"/>
          <a:lstStyle/>
          <a:p>
            <a:pPr algn="l" marL="342900" indent="-342900">
              <a:lnSpc>
                <a:spcPts val="2550"/>
              </a:lnSpc>
              <a:buSzPct val="100000"/>
              <a:buChar char="•"/>
            </a:pPr>
            <a:r>
              <a:rPr lang="en-US" sz="1700" dirty="0">
                <a:solidFill>
                  <a:srgbClr val="E2E6E9"/>
                </a:solidFill>
                <a:latin typeface="Source Sans 3" pitchFamily="34" charset="0"/>
                <a:ea typeface="Source Sans 3" pitchFamily="34" charset="-122"/>
                <a:cs typeface="Source Sans 3" pitchFamily="34" charset="-120"/>
              </a:rPr>
              <a:t>Quản lý hiệu quả đơn hàng</a:t>
            </a:r>
            <a:endParaRPr lang="en-US" sz="1700" dirty="0"/>
          </a:p>
        </p:txBody>
      </p:sp>
      <p:sp>
        <p:nvSpPr>
          <p:cNvPr id="11" name="Text 8"/>
          <p:cNvSpPr/>
          <p:nvPr/>
        </p:nvSpPr>
        <p:spPr>
          <a:xfrm>
            <a:off x="7586305" y="5933718"/>
            <a:ext cx="6187916" cy="323969"/>
          </a:xfrm>
          <a:prstGeom prst="rect">
            <a:avLst/>
          </a:prstGeom>
          <a:noFill/>
          <a:ln/>
        </p:spPr>
        <p:txBody>
          <a:bodyPr wrap="none" lIns="0" tIns="0" rIns="0" bIns="0" rtlCol="0" anchor="t"/>
          <a:lstStyle/>
          <a:p>
            <a:pPr algn="l" marL="342900" indent="-342900">
              <a:lnSpc>
                <a:spcPts val="2550"/>
              </a:lnSpc>
              <a:buSzPct val="100000"/>
              <a:buChar char="•"/>
            </a:pPr>
            <a:r>
              <a:rPr lang="en-US" sz="1700" dirty="0">
                <a:solidFill>
                  <a:srgbClr val="E2E6E9"/>
                </a:solidFill>
                <a:latin typeface="Source Sans 3" pitchFamily="34" charset="0"/>
                <a:ea typeface="Source Sans 3" pitchFamily="34" charset="-122"/>
                <a:cs typeface="Source Sans 3" pitchFamily="34" charset="-120"/>
              </a:rPr>
              <a:t>Theo dõi doanh thu, thống kê</a:t>
            </a:r>
            <a:endParaRPr lang="en-US" sz="1700" dirty="0"/>
          </a:p>
        </p:txBody>
      </p:sp>
      <p:sp>
        <p:nvSpPr>
          <p:cNvPr id="12" name="Text 9"/>
          <p:cNvSpPr/>
          <p:nvPr/>
        </p:nvSpPr>
        <p:spPr>
          <a:xfrm>
            <a:off x="7586305" y="6333173"/>
            <a:ext cx="6187916" cy="323969"/>
          </a:xfrm>
          <a:prstGeom prst="rect">
            <a:avLst/>
          </a:prstGeom>
          <a:noFill/>
          <a:ln/>
        </p:spPr>
        <p:txBody>
          <a:bodyPr wrap="none" lIns="0" tIns="0" rIns="0" bIns="0" rtlCol="0" anchor="t"/>
          <a:lstStyle/>
          <a:p>
            <a:pPr algn="l" marL="342900" indent="-342900">
              <a:lnSpc>
                <a:spcPts val="2550"/>
              </a:lnSpc>
              <a:buSzPct val="100000"/>
              <a:buChar char="•"/>
            </a:pPr>
            <a:r>
              <a:rPr lang="en-US" sz="1700" dirty="0">
                <a:solidFill>
                  <a:srgbClr val="E2E6E9"/>
                </a:solidFill>
                <a:latin typeface="Source Sans 3" pitchFamily="34" charset="0"/>
                <a:ea typeface="Source Sans 3" pitchFamily="34" charset="-122"/>
                <a:cs typeface="Source Sans 3" pitchFamily="34" charset="-120"/>
              </a:rPr>
              <a:t>Mở rộng thị trường trực tuyến</a:t>
            </a:r>
            <a:endParaRPr lang="en-US" sz="1700" dirty="0"/>
          </a:p>
        </p:txBody>
      </p:sp>
      <p:sp>
        <p:nvSpPr>
          <p:cNvPr id="13" name="Text 10"/>
          <p:cNvSpPr/>
          <p:nvPr/>
        </p:nvSpPr>
        <p:spPr>
          <a:xfrm>
            <a:off x="7586305" y="6732627"/>
            <a:ext cx="6187916" cy="323969"/>
          </a:xfrm>
          <a:prstGeom prst="rect">
            <a:avLst/>
          </a:prstGeom>
          <a:noFill/>
          <a:ln/>
        </p:spPr>
        <p:txBody>
          <a:bodyPr wrap="none" lIns="0" tIns="0" rIns="0" bIns="0" rtlCol="0" anchor="t"/>
          <a:lstStyle/>
          <a:p>
            <a:pPr algn="l" marL="342900" indent="-342900">
              <a:lnSpc>
                <a:spcPts val="2550"/>
              </a:lnSpc>
              <a:buSzPct val="100000"/>
              <a:buChar char="•"/>
            </a:pPr>
            <a:r>
              <a:rPr lang="en-US" sz="1700" dirty="0">
                <a:solidFill>
                  <a:srgbClr val="E2E6E9"/>
                </a:solidFill>
                <a:latin typeface="Source Sans 3" pitchFamily="34" charset="0"/>
                <a:ea typeface="Source Sans 3" pitchFamily="34" charset="-122"/>
                <a:cs typeface="Source Sans 3" pitchFamily="34" charset="-120"/>
              </a:rPr>
              <a:t>Nâng cao uy tín thương hiệu</a:t>
            </a:r>
            <a:endParaRPr lang="en-US" sz="17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Shape 0"/>
          <p:cNvSpPr/>
          <p:nvPr/>
        </p:nvSpPr>
        <p:spPr>
          <a:xfrm>
            <a:off x="863798" y="2299692"/>
            <a:ext cx="1037272" cy="388620"/>
          </a:xfrm>
          <a:prstGeom prst="roundRect">
            <a:avLst>
              <a:gd name="adj" fmla="val 6669"/>
            </a:avLst>
          </a:prstGeom>
          <a:solidFill>
            <a:srgbClr val="262626"/>
          </a:solidFill>
          <a:ln/>
        </p:spPr>
      </p:sp>
      <p:sp>
        <p:nvSpPr>
          <p:cNvPr id="3" name="Text 1"/>
          <p:cNvSpPr/>
          <p:nvPr/>
        </p:nvSpPr>
        <p:spPr>
          <a:xfrm>
            <a:off x="993338" y="2364462"/>
            <a:ext cx="778193" cy="259080"/>
          </a:xfrm>
          <a:prstGeom prst="rect">
            <a:avLst/>
          </a:prstGeom>
          <a:noFill/>
          <a:ln/>
        </p:spPr>
        <p:txBody>
          <a:bodyPr wrap="none" lIns="0" tIns="0" rIns="0" bIns="0" rtlCol="0" anchor="t"/>
          <a:lstStyle/>
          <a:p>
            <a:pPr algn="l" indent="0" marL="0">
              <a:lnSpc>
                <a:spcPts val="2000"/>
              </a:lnSpc>
              <a:buNone/>
            </a:pPr>
            <a:r>
              <a:rPr lang="en-US" sz="1350" dirty="0">
                <a:solidFill>
                  <a:srgbClr val="E2E6E9"/>
                </a:solidFill>
                <a:latin typeface="Source Sans 3" pitchFamily="34" charset="0"/>
                <a:ea typeface="Source Sans 3" pitchFamily="34" charset="-122"/>
                <a:cs typeface="Source Sans 3" pitchFamily="34" charset="-120"/>
              </a:rPr>
              <a:t>CHƯƠNG 2</a:t>
            </a:r>
            <a:endParaRPr lang="en-US" sz="1350" dirty="0"/>
          </a:p>
        </p:txBody>
      </p:sp>
      <p:sp>
        <p:nvSpPr>
          <p:cNvPr id="4" name="Text 2"/>
          <p:cNvSpPr/>
          <p:nvPr/>
        </p:nvSpPr>
        <p:spPr>
          <a:xfrm>
            <a:off x="863798" y="2774633"/>
            <a:ext cx="5191958" cy="613529"/>
          </a:xfrm>
          <a:prstGeom prst="rect">
            <a:avLst/>
          </a:prstGeom>
          <a:noFill/>
          <a:ln/>
        </p:spPr>
        <p:txBody>
          <a:bodyPr wrap="none" lIns="0" tIns="0" rIns="0" bIns="0" rtlCol="0" anchor="t"/>
          <a:lstStyle/>
          <a:p>
            <a:pPr algn="l" indent="0" marL="0">
              <a:lnSpc>
                <a:spcPts val="4800"/>
              </a:lnSpc>
              <a:buNone/>
            </a:pPr>
            <a:r>
              <a:rPr lang="en-US" sz="3850" b="1" dirty="0">
                <a:solidFill>
                  <a:srgbClr val="FFFFFF"/>
                </a:solidFill>
                <a:latin typeface="Montserrat Bold" pitchFamily="34" charset="0"/>
                <a:ea typeface="Montserrat Bold" pitchFamily="34" charset="-122"/>
                <a:cs typeface="Montserrat Bold" pitchFamily="34" charset="-120"/>
              </a:rPr>
              <a:t>Phân Tích Hệ Thống</a:t>
            </a:r>
            <a:endParaRPr lang="en-US" sz="3850" dirty="0"/>
          </a:p>
        </p:txBody>
      </p:sp>
      <p:pic>
        <p:nvPicPr>
          <p:cNvPr id="5"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63798" y="3712012"/>
            <a:ext cx="539829" cy="539829"/>
          </a:xfrm>
          <a:prstGeom prst="rect">
            <a:avLst/>
          </a:prstGeom>
        </p:spPr>
      </p:pic>
      <p:sp>
        <p:nvSpPr>
          <p:cNvPr id="6" name="Text 3"/>
          <p:cNvSpPr/>
          <p:nvPr/>
        </p:nvSpPr>
        <p:spPr>
          <a:xfrm>
            <a:off x="863798" y="4521756"/>
            <a:ext cx="2454235" cy="306705"/>
          </a:xfrm>
          <a:prstGeom prst="rect">
            <a:avLst/>
          </a:prstGeom>
          <a:noFill/>
          <a:ln/>
        </p:spPr>
        <p:txBody>
          <a:bodyPr wrap="none" lIns="0" tIns="0" rIns="0" bIns="0" rtlCol="0" anchor="t"/>
          <a:lstStyle/>
          <a:p>
            <a:pPr algn="l" indent="0" marL="0">
              <a:lnSpc>
                <a:spcPts val="2400"/>
              </a:lnSpc>
              <a:buNone/>
            </a:pPr>
            <a:r>
              <a:rPr lang="en-US" sz="1900" b="1" dirty="0">
                <a:solidFill>
                  <a:srgbClr val="E2E6E9"/>
                </a:solidFill>
                <a:latin typeface="Montserrat Bold" pitchFamily="34" charset="0"/>
                <a:ea typeface="Montserrat Bold" pitchFamily="34" charset="-122"/>
                <a:cs typeface="Montserrat Bold" pitchFamily="34" charset="-120"/>
              </a:rPr>
              <a:t>Người Dùng (User)</a:t>
            </a:r>
            <a:endParaRPr lang="en-US" sz="1900" dirty="0"/>
          </a:p>
        </p:txBody>
      </p:sp>
      <p:sp>
        <p:nvSpPr>
          <p:cNvPr id="7" name="Text 4"/>
          <p:cNvSpPr/>
          <p:nvPr/>
        </p:nvSpPr>
        <p:spPr>
          <a:xfrm>
            <a:off x="863798" y="4958001"/>
            <a:ext cx="4120991" cy="971907"/>
          </a:xfrm>
          <a:prstGeom prst="rect">
            <a:avLst/>
          </a:prstGeom>
          <a:noFill/>
          <a:ln/>
        </p:spPr>
        <p:txBody>
          <a:bodyPr wrap="square" lIns="0" tIns="0" rIns="0" bIns="0" rtlCol="0" anchor="t"/>
          <a:lstStyle/>
          <a:p>
            <a:pPr algn="l" indent="0" marL="0">
              <a:lnSpc>
                <a:spcPts val="2550"/>
              </a:lnSpc>
              <a:buNone/>
            </a:pPr>
            <a:r>
              <a:rPr lang="en-US" sz="1700" dirty="0">
                <a:solidFill>
                  <a:srgbClr val="E2E6E9"/>
                </a:solidFill>
                <a:latin typeface="Source Sans 3" pitchFamily="34" charset="0"/>
                <a:ea typeface="Source Sans 3" pitchFamily="34" charset="-122"/>
                <a:cs typeface="Source Sans 3" pitchFamily="34" charset="-120"/>
              </a:rPr>
              <a:t>Đăng ký, đăng nhập, tìm kiếm sản phẩm, đặt hàng, thanh toán, theo dõi đơn hàng, quản lý tài khoản cá nhân</a:t>
            </a:r>
            <a:endParaRPr lang="en-US" sz="1700" dirty="0"/>
          </a:p>
        </p:txBody>
      </p:sp>
      <p:pic>
        <p:nvPicPr>
          <p:cNvPr id="8"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704" y="3712012"/>
            <a:ext cx="539829" cy="539829"/>
          </a:xfrm>
          <a:prstGeom prst="rect">
            <a:avLst/>
          </a:prstGeom>
        </p:spPr>
      </p:pic>
      <p:sp>
        <p:nvSpPr>
          <p:cNvPr id="9" name="Text 5"/>
          <p:cNvSpPr/>
          <p:nvPr/>
        </p:nvSpPr>
        <p:spPr>
          <a:xfrm>
            <a:off x="5254704" y="4521756"/>
            <a:ext cx="2843927" cy="306705"/>
          </a:xfrm>
          <a:prstGeom prst="rect">
            <a:avLst/>
          </a:prstGeom>
          <a:noFill/>
          <a:ln/>
        </p:spPr>
        <p:txBody>
          <a:bodyPr wrap="none" lIns="0" tIns="0" rIns="0" bIns="0" rtlCol="0" anchor="t"/>
          <a:lstStyle/>
          <a:p>
            <a:pPr algn="l" indent="0" marL="0">
              <a:lnSpc>
                <a:spcPts val="2400"/>
              </a:lnSpc>
              <a:buNone/>
            </a:pPr>
            <a:r>
              <a:rPr lang="en-US" sz="1900" b="1" dirty="0">
                <a:solidFill>
                  <a:srgbClr val="E2E6E9"/>
                </a:solidFill>
                <a:latin typeface="Montserrat Bold" pitchFamily="34" charset="0"/>
                <a:ea typeface="Montserrat Bold" pitchFamily="34" charset="-122"/>
                <a:cs typeface="Montserrat Bold" pitchFamily="34" charset="-120"/>
              </a:rPr>
              <a:t>Quản Trị Viên (Admin)</a:t>
            </a:r>
            <a:endParaRPr lang="en-US" sz="1900" dirty="0"/>
          </a:p>
        </p:txBody>
      </p:sp>
      <p:sp>
        <p:nvSpPr>
          <p:cNvPr id="10" name="Text 6"/>
          <p:cNvSpPr/>
          <p:nvPr/>
        </p:nvSpPr>
        <p:spPr>
          <a:xfrm>
            <a:off x="5254704" y="4958001"/>
            <a:ext cx="4120991" cy="971907"/>
          </a:xfrm>
          <a:prstGeom prst="rect">
            <a:avLst/>
          </a:prstGeom>
          <a:noFill/>
          <a:ln/>
        </p:spPr>
        <p:txBody>
          <a:bodyPr wrap="square" lIns="0" tIns="0" rIns="0" bIns="0" rtlCol="0" anchor="t"/>
          <a:lstStyle/>
          <a:p>
            <a:pPr algn="l" indent="0" marL="0">
              <a:lnSpc>
                <a:spcPts val="2550"/>
              </a:lnSpc>
              <a:buNone/>
            </a:pPr>
            <a:r>
              <a:rPr lang="en-US" sz="1700" dirty="0">
                <a:solidFill>
                  <a:srgbClr val="E2E6E9"/>
                </a:solidFill>
                <a:latin typeface="Source Sans 3" pitchFamily="34" charset="0"/>
                <a:ea typeface="Source Sans 3" pitchFamily="34" charset="-122"/>
                <a:cs typeface="Source Sans 3" pitchFamily="34" charset="-120"/>
              </a:rPr>
              <a:t>Quản lý sản phẩm, danh mục, đơn hàng, khách hàng, thống kê doanh thu, phân quyền người dùng</a:t>
            </a:r>
            <a:endParaRPr lang="en-US" sz="1700" dirty="0"/>
          </a:p>
        </p:txBody>
      </p:sp>
      <p:pic>
        <p:nvPicPr>
          <p:cNvPr id="11"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45610" y="3712012"/>
            <a:ext cx="539829" cy="539829"/>
          </a:xfrm>
          <a:prstGeom prst="rect">
            <a:avLst/>
          </a:prstGeom>
        </p:spPr>
      </p:pic>
      <p:sp>
        <p:nvSpPr>
          <p:cNvPr id="12" name="Text 7"/>
          <p:cNvSpPr/>
          <p:nvPr/>
        </p:nvSpPr>
        <p:spPr>
          <a:xfrm>
            <a:off x="9645610" y="4521756"/>
            <a:ext cx="2454235" cy="306705"/>
          </a:xfrm>
          <a:prstGeom prst="rect">
            <a:avLst/>
          </a:prstGeom>
          <a:noFill/>
          <a:ln/>
        </p:spPr>
        <p:txBody>
          <a:bodyPr wrap="none" lIns="0" tIns="0" rIns="0" bIns="0" rtlCol="0" anchor="t"/>
          <a:lstStyle/>
          <a:p>
            <a:pPr algn="l" indent="0" marL="0">
              <a:lnSpc>
                <a:spcPts val="2400"/>
              </a:lnSpc>
              <a:buNone/>
            </a:pPr>
            <a:r>
              <a:rPr lang="en-US" sz="1900" b="1" dirty="0">
                <a:solidFill>
                  <a:srgbClr val="E2E6E9"/>
                </a:solidFill>
                <a:latin typeface="Montserrat Bold" pitchFamily="34" charset="0"/>
                <a:ea typeface="Montserrat Bold" pitchFamily="34" charset="-122"/>
                <a:cs typeface="Montserrat Bold" pitchFamily="34" charset="-120"/>
              </a:rPr>
              <a:t>Super Admin</a:t>
            </a:r>
            <a:endParaRPr lang="en-US" sz="1900" dirty="0"/>
          </a:p>
        </p:txBody>
      </p:sp>
      <p:sp>
        <p:nvSpPr>
          <p:cNvPr id="13" name="Text 8"/>
          <p:cNvSpPr/>
          <p:nvPr/>
        </p:nvSpPr>
        <p:spPr>
          <a:xfrm>
            <a:off x="9645610" y="4958001"/>
            <a:ext cx="4120991" cy="971907"/>
          </a:xfrm>
          <a:prstGeom prst="rect">
            <a:avLst/>
          </a:prstGeom>
          <a:noFill/>
          <a:ln/>
        </p:spPr>
        <p:txBody>
          <a:bodyPr wrap="square" lIns="0" tIns="0" rIns="0" bIns="0" rtlCol="0" anchor="t"/>
          <a:lstStyle/>
          <a:p>
            <a:pPr algn="l" indent="0" marL="0">
              <a:lnSpc>
                <a:spcPts val="2550"/>
              </a:lnSpc>
              <a:buNone/>
            </a:pPr>
            <a:r>
              <a:rPr lang="en-US" sz="1700" dirty="0">
                <a:solidFill>
                  <a:srgbClr val="E2E6E9"/>
                </a:solidFill>
                <a:latin typeface="Source Sans 3" pitchFamily="34" charset="0"/>
                <a:ea typeface="Source Sans 3" pitchFamily="34" charset="-122"/>
                <a:cs typeface="Source Sans 3" pitchFamily="34" charset="-120"/>
              </a:rPr>
              <a:t>Quyền cao nhất, quản lý toàn bộ hệ thống, phân quyền Admin, cấu hình website, quản lý vai trò</a:t>
            </a:r>
            <a:endParaRPr lang="en-US" sz="17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1870472" y="455652"/>
            <a:ext cx="6338411" cy="470654"/>
          </a:xfrm>
          <a:prstGeom prst="rect">
            <a:avLst/>
          </a:prstGeom>
          <a:noFill/>
          <a:ln/>
        </p:spPr>
        <p:txBody>
          <a:bodyPr wrap="none" lIns="0" tIns="0" rIns="0" bIns="0" rtlCol="0" anchor="t"/>
          <a:lstStyle/>
          <a:p>
            <a:pPr algn="l" indent="0" marL="0">
              <a:lnSpc>
                <a:spcPts val="3700"/>
              </a:lnSpc>
              <a:buNone/>
            </a:pPr>
            <a:r>
              <a:rPr lang="en-US" sz="2950" b="1" dirty="0">
                <a:solidFill>
                  <a:srgbClr val="FFFFFF"/>
                </a:solidFill>
                <a:latin typeface="Montserrat Bold" pitchFamily="34" charset="0"/>
                <a:ea typeface="Montserrat Bold" pitchFamily="34" charset="-122"/>
                <a:cs typeface="Montserrat Bold" pitchFamily="34" charset="-120"/>
              </a:rPr>
              <a:t>Chức Năng Chính Của Hệ Thống</a:t>
            </a:r>
            <a:endParaRPr lang="en-US" sz="2950" dirty="0"/>
          </a:p>
        </p:txBody>
      </p:sp>
      <p:sp>
        <p:nvSpPr>
          <p:cNvPr id="3" name="Text 1"/>
          <p:cNvSpPr/>
          <p:nvPr/>
        </p:nvSpPr>
        <p:spPr>
          <a:xfrm>
            <a:off x="1870472" y="1257657"/>
            <a:ext cx="165616" cy="207050"/>
          </a:xfrm>
          <a:prstGeom prst="rect">
            <a:avLst/>
          </a:prstGeom>
          <a:noFill/>
          <a:ln/>
        </p:spPr>
        <p:txBody>
          <a:bodyPr wrap="none" lIns="0" tIns="0" rIns="0" bIns="0" rtlCol="0" anchor="t"/>
          <a:lstStyle/>
          <a:p>
            <a:pPr algn="l" indent="0" marL="0">
              <a:lnSpc>
                <a:spcPts val="1950"/>
              </a:lnSpc>
              <a:buNone/>
            </a:pPr>
            <a:r>
              <a:rPr lang="en-US" sz="1300" dirty="0">
                <a:solidFill>
                  <a:srgbClr val="E2E6E9"/>
                </a:solidFill>
                <a:latin typeface="Montserrat Light" pitchFamily="34" charset="0"/>
                <a:ea typeface="Montserrat Light" pitchFamily="34" charset="-122"/>
                <a:cs typeface="Montserrat Light" pitchFamily="34" charset="-120"/>
              </a:rPr>
              <a:t>01</a:t>
            </a:r>
            <a:endParaRPr lang="en-US" sz="1300" dirty="0"/>
          </a:p>
        </p:txBody>
      </p:sp>
      <p:sp>
        <p:nvSpPr>
          <p:cNvPr id="4" name="Shape 2"/>
          <p:cNvSpPr/>
          <p:nvPr/>
        </p:nvSpPr>
        <p:spPr>
          <a:xfrm>
            <a:off x="1870472" y="1516261"/>
            <a:ext cx="5361861" cy="22860"/>
          </a:xfrm>
          <a:prstGeom prst="rect">
            <a:avLst/>
          </a:prstGeom>
          <a:solidFill>
            <a:srgbClr val="FFFFFF"/>
          </a:solidFill>
          <a:ln/>
        </p:spPr>
      </p:sp>
      <p:sp>
        <p:nvSpPr>
          <p:cNvPr id="5" name="Text 3"/>
          <p:cNvSpPr/>
          <p:nvPr/>
        </p:nvSpPr>
        <p:spPr>
          <a:xfrm>
            <a:off x="1870472" y="1644729"/>
            <a:ext cx="1882973" cy="235387"/>
          </a:xfrm>
          <a:prstGeom prst="rect">
            <a:avLst/>
          </a:prstGeom>
          <a:noFill/>
          <a:ln/>
        </p:spPr>
        <p:txBody>
          <a:bodyPr wrap="none" lIns="0" tIns="0" rIns="0" bIns="0" rtlCol="0" anchor="t"/>
          <a:lstStyle/>
          <a:p>
            <a:pPr algn="l" indent="0" marL="0">
              <a:lnSpc>
                <a:spcPts val="1850"/>
              </a:lnSpc>
              <a:buNone/>
            </a:pPr>
            <a:r>
              <a:rPr lang="en-US" sz="1450" b="1" dirty="0">
                <a:solidFill>
                  <a:srgbClr val="E2E6E9"/>
                </a:solidFill>
                <a:latin typeface="Montserrat Bold" pitchFamily="34" charset="0"/>
                <a:ea typeface="Montserrat Bold" pitchFamily="34" charset="-122"/>
                <a:cs typeface="Montserrat Bold" pitchFamily="34" charset="-120"/>
              </a:rPr>
              <a:t>Quản Lý Tài Khoản</a:t>
            </a:r>
            <a:endParaRPr lang="en-US" sz="1450" dirty="0"/>
          </a:p>
        </p:txBody>
      </p:sp>
      <p:sp>
        <p:nvSpPr>
          <p:cNvPr id="6" name="Text 4"/>
          <p:cNvSpPr/>
          <p:nvPr/>
        </p:nvSpPr>
        <p:spPr>
          <a:xfrm>
            <a:off x="1870472" y="1979533"/>
            <a:ext cx="5361861" cy="497205"/>
          </a:xfrm>
          <a:prstGeom prst="rect">
            <a:avLst/>
          </a:prstGeom>
          <a:noFill/>
          <a:ln/>
        </p:spPr>
        <p:txBody>
          <a:bodyPr wrap="square" lIns="0" tIns="0" rIns="0" bIns="0" rtlCol="0" anchor="t"/>
          <a:lstStyle/>
          <a:p>
            <a:pPr algn="l" indent="0" marL="0">
              <a:lnSpc>
                <a:spcPts val="1950"/>
              </a:lnSpc>
              <a:buNone/>
            </a:pPr>
            <a:r>
              <a:rPr lang="en-US" sz="1300" dirty="0">
                <a:solidFill>
                  <a:srgbClr val="E2E6E9"/>
                </a:solidFill>
                <a:latin typeface="Source Sans 3" pitchFamily="34" charset="0"/>
                <a:ea typeface="Source Sans 3" pitchFamily="34" charset="-122"/>
                <a:cs typeface="Source Sans 3" pitchFamily="34" charset="-120"/>
              </a:rPr>
              <a:t>Đăng ký, đăng nhập, đổi mật khẩu, phân quyền người dùng, quản lý thông tin cá nhân</a:t>
            </a:r>
            <a:endParaRPr lang="en-US" sz="1300" dirty="0"/>
          </a:p>
        </p:txBody>
      </p:sp>
      <p:sp>
        <p:nvSpPr>
          <p:cNvPr id="7" name="Text 5"/>
          <p:cNvSpPr/>
          <p:nvPr/>
        </p:nvSpPr>
        <p:spPr>
          <a:xfrm>
            <a:off x="7397948" y="1257657"/>
            <a:ext cx="165616" cy="207050"/>
          </a:xfrm>
          <a:prstGeom prst="rect">
            <a:avLst/>
          </a:prstGeom>
          <a:noFill/>
          <a:ln/>
        </p:spPr>
        <p:txBody>
          <a:bodyPr wrap="none" lIns="0" tIns="0" rIns="0" bIns="0" rtlCol="0" anchor="t"/>
          <a:lstStyle/>
          <a:p>
            <a:pPr algn="l" indent="0" marL="0">
              <a:lnSpc>
                <a:spcPts val="1950"/>
              </a:lnSpc>
              <a:buNone/>
            </a:pPr>
            <a:r>
              <a:rPr lang="en-US" sz="1300" dirty="0">
                <a:solidFill>
                  <a:srgbClr val="E2E6E9"/>
                </a:solidFill>
                <a:latin typeface="Montserrat Light" pitchFamily="34" charset="0"/>
                <a:ea typeface="Montserrat Light" pitchFamily="34" charset="-122"/>
                <a:cs typeface="Montserrat Light" pitchFamily="34" charset="-120"/>
              </a:rPr>
              <a:t>02</a:t>
            </a:r>
            <a:endParaRPr lang="en-US" sz="1300" dirty="0"/>
          </a:p>
        </p:txBody>
      </p:sp>
      <p:sp>
        <p:nvSpPr>
          <p:cNvPr id="8" name="Shape 6"/>
          <p:cNvSpPr/>
          <p:nvPr/>
        </p:nvSpPr>
        <p:spPr>
          <a:xfrm>
            <a:off x="7397948" y="1516261"/>
            <a:ext cx="5361861" cy="22860"/>
          </a:xfrm>
          <a:prstGeom prst="rect">
            <a:avLst/>
          </a:prstGeom>
          <a:solidFill>
            <a:srgbClr val="FFFFFF"/>
          </a:solidFill>
          <a:ln/>
        </p:spPr>
      </p:sp>
      <p:sp>
        <p:nvSpPr>
          <p:cNvPr id="9" name="Text 7"/>
          <p:cNvSpPr/>
          <p:nvPr/>
        </p:nvSpPr>
        <p:spPr>
          <a:xfrm>
            <a:off x="7397948" y="1644729"/>
            <a:ext cx="1882973" cy="235387"/>
          </a:xfrm>
          <a:prstGeom prst="rect">
            <a:avLst/>
          </a:prstGeom>
          <a:noFill/>
          <a:ln/>
        </p:spPr>
        <p:txBody>
          <a:bodyPr wrap="none" lIns="0" tIns="0" rIns="0" bIns="0" rtlCol="0" anchor="t"/>
          <a:lstStyle/>
          <a:p>
            <a:pPr algn="l" indent="0" marL="0">
              <a:lnSpc>
                <a:spcPts val="1850"/>
              </a:lnSpc>
              <a:buNone/>
            </a:pPr>
            <a:r>
              <a:rPr lang="en-US" sz="1450" b="1" dirty="0">
                <a:solidFill>
                  <a:srgbClr val="E2E6E9"/>
                </a:solidFill>
                <a:latin typeface="Montserrat Bold" pitchFamily="34" charset="0"/>
                <a:ea typeface="Montserrat Bold" pitchFamily="34" charset="-122"/>
                <a:cs typeface="Montserrat Bold" pitchFamily="34" charset="-120"/>
              </a:rPr>
              <a:t>Quản Lý Sản Phẩm</a:t>
            </a:r>
            <a:endParaRPr lang="en-US" sz="1450" dirty="0"/>
          </a:p>
        </p:txBody>
      </p:sp>
      <p:sp>
        <p:nvSpPr>
          <p:cNvPr id="10" name="Text 8"/>
          <p:cNvSpPr/>
          <p:nvPr/>
        </p:nvSpPr>
        <p:spPr>
          <a:xfrm>
            <a:off x="7397948" y="1979533"/>
            <a:ext cx="5361861" cy="248603"/>
          </a:xfrm>
          <a:prstGeom prst="rect">
            <a:avLst/>
          </a:prstGeom>
          <a:noFill/>
          <a:ln/>
        </p:spPr>
        <p:txBody>
          <a:bodyPr wrap="none" lIns="0" tIns="0" rIns="0" bIns="0" rtlCol="0" anchor="t"/>
          <a:lstStyle/>
          <a:p>
            <a:pPr algn="l" indent="0" marL="0">
              <a:lnSpc>
                <a:spcPts val="1950"/>
              </a:lnSpc>
              <a:buNone/>
            </a:pPr>
            <a:r>
              <a:rPr lang="en-US" sz="1300" dirty="0">
                <a:solidFill>
                  <a:srgbClr val="E2E6E9"/>
                </a:solidFill>
                <a:latin typeface="Source Sans 3" pitchFamily="34" charset="0"/>
                <a:ea typeface="Source Sans 3" pitchFamily="34" charset="-122"/>
                <a:cs typeface="Source Sans 3" pitchFamily="34" charset="-120"/>
              </a:rPr>
              <a:t>Thêm, sửa, xóa sản phẩm và danh mục, quản lý hình ảnh, giá cả, mô tả chi tiết</a:t>
            </a:r>
            <a:endParaRPr lang="en-US" sz="1300" dirty="0"/>
          </a:p>
        </p:txBody>
      </p:sp>
      <p:sp>
        <p:nvSpPr>
          <p:cNvPr id="11" name="Text 9"/>
          <p:cNvSpPr/>
          <p:nvPr/>
        </p:nvSpPr>
        <p:spPr>
          <a:xfrm>
            <a:off x="1870472" y="2766536"/>
            <a:ext cx="165616" cy="207050"/>
          </a:xfrm>
          <a:prstGeom prst="rect">
            <a:avLst/>
          </a:prstGeom>
          <a:noFill/>
          <a:ln/>
        </p:spPr>
        <p:txBody>
          <a:bodyPr wrap="none" lIns="0" tIns="0" rIns="0" bIns="0" rtlCol="0" anchor="t"/>
          <a:lstStyle/>
          <a:p>
            <a:pPr algn="l" indent="0" marL="0">
              <a:lnSpc>
                <a:spcPts val="1950"/>
              </a:lnSpc>
              <a:buNone/>
            </a:pPr>
            <a:r>
              <a:rPr lang="en-US" sz="1300" dirty="0">
                <a:solidFill>
                  <a:srgbClr val="E2E6E9"/>
                </a:solidFill>
                <a:latin typeface="Montserrat Light" pitchFamily="34" charset="0"/>
                <a:ea typeface="Montserrat Light" pitchFamily="34" charset="-122"/>
                <a:cs typeface="Montserrat Light" pitchFamily="34" charset="-120"/>
              </a:rPr>
              <a:t>03</a:t>
            </a:r>
            <a:endParaRPr lang="en-US" sz="1300" dirty="0"/>
          </a:p>
        </p:txBody>
      </p:sp>
      <p:sp>
        <p:nvSpPr>
          <p:cNvPr id="12" name="Shape 10"/>
          <p:cNvSpPr/>
          <p:nvPr/>
        </p:nvSpPr>
        <p:spPr>
          <a:xfrm>
            <a:off x="1870472" y="3025140"/>
            <a:ext cx="5361861" cy="22860"/>
          </a:xfrm>
          <a:prstGeom prst="rect">
            <a:avLst/>
          </a:prstGeom>
          <a:solidFill>
            <a:srgbClr val="FFFFFF"/>
          </a:solidFill>
          <a:ln/>
        </p:spPr>
      </p:sp>
      <p:sp>
        <p:nvSpPr>
          <p:cNvPr id="13" name="Text 11"/>
          <p:cNvSpPr/>
          <p:nvPr/>
        </p:nvSpPr>
        <p:spPr>
          <a:xfrm>
            <a:off x="1870472" y="3153608"/>
            <a:ext cx="2367677" cy="235387"/>
          </a:xfrm>
          <a:prstGeom prst="rect">
            <a:avLst/>
          </a:prstGeom>
          <a:noFill/>
          <a:ln/>
        </p:spPr>
        <p:txBody>
          <a:bodyPr wrap="none" lIns="0" tIns="0" rIns="0" bIns="0" rtlCol="0" anchor="t"/>
          <a:lstStyle/>
          <a:p>
            <a:pPr algn="l" indent="0" marL="0">
              <a:lnSpc>
                <a:spcPts val="1850"/>
              </a:lnSpc>
              <a:buNone/>
            </a:pPr>
            <a:r>
              <a:rPr lang="en-US" sz="1450" b="1" dirty="0">
                <a:solidFill>
                  <a:srgbClr val="E2E6E9"/>
                </a:solidFill>
                <a:latin typeface="Montserrat Bold" pitchFamily="34" charset="0"/>
                <a:ea typeface="Montserrat Bold" pitchFamily="34" charset="-122"/>
                <a:cs typeface="Montserrat Bold" pitchFamily="34" charset="-120"/>
              </a:rPr>
              <a:t>Bán Hàng &amp; Thanh Toán</a:t>
            </a:r>
            <a:endParaRPr lang="en-US" sz="1450" dirty="0"/>
          </a:p>
        </p:txBody>
      </p:sp>
      <p:sp>
        <p:nvSpPr>
          <p:cNvPr id="14" name="Text 12"/>
          <p:cNvSpPr/>
          <p:nvPr/>
        </p:nvSpPr>
        <p:spPr>
          <a:xfrm>
            <a:off x="1870472" y="3488412"/>
            <a:ext cx="5361861" cy="497205"/>
          </a:xfrm>
          <a:prstGeom prst="rect">
            <a:avLst/>
          </a:prstGeom>
          <a:noFill/>
          <a:ln/>
        </p:spPr>
        <p:txBody>
          <a:bodyPr wrap="square" lIns="0" tIns="0" rIns="0" bIns="0" rtlCol="0" anchor="t"/>
          <a:lstStyle/>
          <a:p>
            <a:pPr algn="l" indent="0" marL="0">
              <a:lnSpc>
                <a:spcPts val="1950"/>
              </a:lnSpc>
              <a:buNone/>
            </a:pPr>
            <a:r>
              <a:rPr lang="en-US" sz="1300" dirty="0">
                <a:solidFill>
                  <a:srgbClr val="E2E6E9"/>
                </a:solidFill>
                <a:latin typeface="Source Sans 3" pitchFamily="34" charset="0"/>
                <a:ea typeface="Source Sans 3" pitchFamily="34" charset="-122"/>
                <a:cs typeface="Source Sans 3" pitchFamily="34" charset="-120"/>
              </a:rPr>
              <a:t>Giỏ hàng, đặt hàng trực tuyến, thanh toán QR code, xác nhận đơn hàng tự động</a:t>
            </a:r>
            <a:endParaRPr lang="en-US" sz="1300" dirty="0"/>
          </a:p>
        </p:txBody>
      </p:sp>
      <p:sp>
        <p:nvSpPr>
          <p:cNvPr id="15" name="Text 13"/>
          <p:cNvSpPr/>
          <p:nvPr/>
        </p:nvSpPr>
        <p:spPr>
          <a:xfrm>
            <a:off x="7397948" y="2766536"/>
            <a:ext cx="165616" cy="207050"/>
          </a:xfrm>
          <a:prstGeom prst="rect">
            <a:avLst/>
          </a:prstGeom>
          <a:noFill/>
          <a:ln/>
        </p:spPr>
        <p:txBody>
          <a:bodyPr wrap="none" lIns="0" tIns="0" rIns="0" bIns="0" rtlCol="0" anchor="t"/>
          <a:lstStyle/>
          <a:p>
            <a:pPr algn="l" indent="0" marL="0">
              <a:lnSpc>
                <a:spcPts val="1950"/>
              </a:lnSpc>
              <a:buNone/>
            </a:pPr>
            <a:r>
              <a:rPr lang="en-US" sz="1300" dirty="0">
                <a:solidFill>
                  <a:srgbClr val="E2E6E9"/>
                </a:solidFill>
                <a:latin typeface="Montserrat Light" pitchFamily="34" charset="0"/>
                <a:ea typeface="Montserrat Light" pitchFamily="34" charset="-122"/>
                <a:cs typeface="Montserrat Light" pitchFamily="34" charset="-120"/>
              </a:rPr>
              <a:t>04</a:t>
            </a:r>
            <a:endParaRPr lang="en-US" sz="1300" dirty="0"/>
          </a:p>
        </p:txBody>
      </p:sp>
      <p:sp>
        <p:nvSpPr>
          <p:cNvPr id="16" name="Shape 14"/>
          <p:cNvSpPr/>
          <p:nvPr/>
        </p:nvSpPr>
        <p:spPr>
          <a:xfrm>
            <a:off x="7397948" y="3025140"/>
            <a:ext cx="5361861" cy="22860"/>
          </a:xfrm>
          <a:prstGeom prst="rect">
            <a:avLst/>
          </a:prstGeom>
          <a:solidFill>
            <a:srgbClr val="FFFFFF"/>
          </a:solidFill>
          <a:ln/>
        </p:spPr>
      </p:sp>
      <p:sp>
        <p:nvSpPr>
          <p:cNvPr id="17" name="Text 15"/>
          <p:cNvSpPr/>
          <p:nvPr/>
        </p:nvSpPr>
        <p:spPr>
          <a:xfrm>
            <a:off x="7397948" y="3153608"/>
            <a:ext cx="1882973" cy="235387"/>
          </a:xfrm>
          <a:prstGeom prst="rect">
            <a:avLst/>
          </a:prstGeom>
          <a:noFill/>
          <a:ln/>
        </p:spPr>
        <p:txBody>
          <a:bodyPr wrap="none" lIns="0" tIns="0" rIns="0" bIns="0" rtlCol="0" anchor="t"/>
          <a:lstStyle/>
          <a:p>
            <a:pPr algn="l" indent="0" marL="0">
              <a:lnSpc>
                <a:spcPts val="1850"/>
              </a:lnSpc>
              <a:buNone/>
            </a:pPr>
            <a:r>
              <a:rPr lang="en-US" sz="1450" b="1" dirty="0">
                <a:solidFill>
                  <a:srgbClr val="E2E6E9"/>
                </a:solidFill>
                <a:latin typeface="Montserrat Bold" pitchFamily="34" charset="0"/>
                <a:ea typeface="Montserrat Bold" pitchFamily="34" charset="-122"/>
                <a:cs typeface="Montserrat Bold" pitchFamily="34" charset="-120"/>
              </a:rPr>
              <a:t>Quản Lý Đơn Hàng</a:t>
            </a:r>
            <a:endParaRPr lang="en-US" sz="1450" dirty="0"/>
          </a:p>
        </p:txBody>
      </p:sp>
      <p:sp>
        <p:nvSpPr>
          <p:cNvPr id="18" name="Text 16"/>
          <p:cNvSpPr/>
          <p:nvPr/>
        </p:nvSpPr>
        <p:spPr>
          <a:xfrm>
            <a:off x="7397948" y="3488412"/>
            <a:ext cx="5361861" cy="248603"/>
          </a:xfrm>
          <a:prstGeom prst="rect">
            <a:avLst/>
          </a:prstGeom>
          <a:noFill/>
          <a:ln/>
        </p:spPr>
        <p:txBody>
          <a:bodyPr wrap="none" lIns="0" tIns="0" rIns="0" bIns="0" rtlCol="0" anchor="t"/>
          <a:lstStyle/>
          <a:p>
            <a:pPr algn="l" indent="0" marL="0">
              <a:lnSpc>
                <a:spcPts val="1950"/>
              </a:lnSpc>
              <a:buNone/>
            </a:pPr>
            <a:r>
              <a:rPr lang="en-US" sz="1300" dirty="0">
                <a:solidFill>
                  <a:srgbClr val="E2E6E9"/>
                </a:solidFill>
                <a:latin typeface="Source Sans 3" pitchFamily="34" charset="0"/>
                <a:ea typeface="Source Sans 3" pitchFamily="34" charset="-122"/>
                <a:cs typeface="Source Sans 3" pitchFamily="34" charset="-120"/>
              </a:rPr>
              <a:t>Theo dõi trạng thái, cập nhật tiến độ, xuất hóa đơn, lịch sử giao dịch</a:t>
            </a:r>
            <a:endParaRPr lang="en-US" sz="1300" dirty="0"/>
          </a:p>
        </p:txBody>
      </p:sp>
      <p:sp>
        <p:nvSpPr>
          <p:cNvPr id="19" name="Text 17"/>
          <p:cNvSpPr/>
          <p:nvPr/>
        </p:nvSpPr>
        <p:spPr>
          <a:xfrm>
            <a:off x="1870472" y="4275415"/>
            <a:ext cx="165616" cy="207050"/>
          </a:xfrm>
          <a:prstGeom prst="rect">
            <a:avLst/>
          </a:prstGeom>
          <a:noFill/>
          <a:ln/>
        </p:spPr>
        <p:txBody>
          <a:bodyPr wrap="none" lIns="0" tIns="0" rIns="0" bIns="0" rtlCol="0" anchor="t"/>
          <a:lstStyle/>
          <a:p>
            <a:pPr algn="l" indent="0" marL="0">
              <a:lnSpc>
                <a:spcPts val="1950"/>
              </a:lnSpc>
              <a:buNone/>
            </a:pPr>
            <a:r>
              <a:rPr lang="en-US" sz="1300" dirty="0">
                <a:solidFill>
                  <a:srgbClr val="E2E6E9"/>
                </a:solidFill>
                <a:latin typeface="Montserrat Light" pitchFamily="34" charset="0"/>
                <a:ea typeface="Montserrat Light" pitchFamily="34" charset="-122"/>
                <a:cs typeface="Montserrat Light" pitchFamily="34" charset="-120"/>
              </a:rPr>
              <a:t>05</a:t>
            </a:r>
            <a:endParaRPr lang="en-US" sz="1300" dirty="0"/>
          </a:p>
        </p:txBody>
      </p:sp>
      <p:sp>
        <p:nvSpPr>
          <p:cNvPr id="20" name="Shape 18"/>
          <p:cNvSpPr/>
          <p:nvPr/>
        </p:nvSpPr>
        <p:spPr>
          <a:xfrm>
            <a:off x="1870472" y="4534019"/>
            <a:ext cx="5361861" cy="22860"/>
          </a:xfrm>
          <a:prstGeom prst="rect">
            <a:avLst/>
          </a:prstGeom>
          <a:solidFill>
            <a:srgbClr val="FFFFFF"/>
          </a:solidFill>
          <a:ln/>
        </p:spPr>
      </p:sp>
      <p:sp>
        <p:nvSpPr>
          <p:cNvPr id="21" name="Text 19"/>
          <p:cNvSpPr/>
          <p:nvPr/>
        </p:nvSpPr>
        <p:spPr>
          <a:xfrm>
            <a:off x="1870472" y="4662488"/>
            <a:ext cx="1882973" cy="235387"/>
          </a:xfrm>
          <a:prstGeom prst="rect">
            <a:avLst/>
          </a:prstGeom>
          <a:noFill/>
          <a:ln/>
        </p:spPr>
        <p:txBody>
          <a:bodyPr wrap="none" lIns="0" tIns="0" rIns="0" bIns="0" rtlCol="0" anchor="t"/>
          <a:lstStyle/>
          <a:p>
            <a:pPr algn="l" indent="0" marL="0">
              <a:lnSpc>
                <a:spcPts val="1850"/>
              </a:lnSpc>
              <a:buNone/>
            </a:pPr>
            <a:r>
              <a:rPr lang="en-US" sz="1450" b="1" dirty="0">
                <a:solidFill>
                  <a:srgbClr val="E2E6E9"/>
                </a:solidFill>
                <a:latin typeface="Montserrat Bold" pitchFamily="34" charset="0"/>
                <a:ea typeface="Montserrat Bold" pitchFamily="34" charset="-122"/>
                <a:cs typeface="Montserrat Bold" pitchFamily="34" charset="-120"/>
              </a:rPr>
              <a:t>Báo Cáo Thống Kê</a:t>
            </a:r>
            <a:endParaRPr lang="en-US" sz="1450" dirty="0"/>
          </a:p>
        </p:txBody>
      </p:sp>
      <p:sp>
        <p:nvSpPr>
          <p:cNvPr id="22" name="Text 20"/>
          <p:cNvSpPr/>
          <p:nvPr/>
        </p:nvSpPr>
        <p:spPr>
          <a:xfrm>
            <a:off x="1870472" y="4997291"/>
            <a:ext cx="5361861" cy="497205"/>
          </a:xfrm>
          <a:prstGeom prst="rect">
            <a:avLst/>
          </a:prstGeom>
          <a:noFill/>
          <a:ln/>
        </p:spPr>
        <p:txBody>
          <a:bodyPr wrap="square" lIns="0" tIns="0" rIns="0" bIns="0" rtlCol="0" anchor="t"/>
          <a:lstStyle/>
          <a:p>
            <a:pPr algn="l" indent="0" marL="0">
              <a:lnSpc>
                <a:spcPts val="1950"/>
              </a:lnSpc>
              <a:buNone/>
            </a:pPr>
            <a:r>
              <a:rPr lang="en-US" sz="1300" dirty="0">
                <a:solidFill>
                  <a:srgbClr val="E2E6E9"/>
                </a:solidFill>
                <a:latin typeface="Source Sans 3" pitchFamily="34" charset="0"/>
                <a:ea typeface="Source Sans 3" pitchFamily="34" charset="-122"/>
                <a:cs typeface="Source Sans 3" pitchFamily="34" charset="-120"/>
              </a:rPr>
              <a:t>Doanh thu theo thời gian, hiệu suất bán hàng, phân tích khách hàng, biểu đồ trực quan</a:t>
            </a:r>
            <a:endParaRPr lang="en-US" sz="1300" dirty="0"/>
          </a:p>
        </p:txBody>
      </p:sp>
      <p:sp>
        <p:nvSpPr>
          <p:cNvPr id="23" name="Text 21"/>
          <p:cNvSpPr/>
          <p:nvPr/>
        </p:nvSpPr>
        <p:spPr>
          <a:xfrm>
            <a:off x="7397948" y="4275415"/>
            <a:ext cx="165616" cy="207050"/>
          </a:xfrm>
          <a:prstGeom prst="rect">
            <a:avLst/>
          </a:prstGeom>
          <a:noFill/>
          <a:ln/>
        </p:spPr>
        <p:txBody>
          <a:bodyPr wrap="none" lIns="0" tIns="0" rIns="0" bIns="0" rtlCol="0" anchor="t"/>
          <a:lstStyle/>
          <a:p>
            <a:pPr algn="l" indent="0" marL="0">
              <a:lnSpc>
                <a:spcPts val="1950"/>
              </a:lnSpc>
              <a:buNone/>
            </a:pPr>
            <a:r>
              <a:rPr lang="en-US" sz="1300" dirty="0">
                <a:solidFill>
                  <a:srgbClr val="E2E6E9"/>
                </a:solidFill>
                <a:latin typeface="Montserrat Light" pitchFamily="34" charset="0"/>
                <a:ea typeface="Montserrat Light" pitchFamily="34" charset="-122"/>
                <a:cs typeface="Montserrat Light" pitchFamily="34" charset="-120"/>
              </a:rPr>
              <a:t>06</a:t>
            </a:r>
            <a:endParaRPr lang="en-US" sz="1300" dirty="0"/>
          </a:p>
        </p:txBody>
      </p:sp>
      <p:sp>
        <p:nvSpPr>
          <p:cNvPr id="24" name="Shape 22"/>
          <p:cNvSpPr/>
          <p:nvPr/>
        </p:nvSpPr>
        <p:spPr>
          <a:xfrm>
            <a:off x="7397948" y="4534019"/>
            <a:ext cx="5361861" cy="22860"/>
          </a:xfrm>
          <a:prstGeom prst="rect">
            <a:avLst/>
          </a:prstGeom>
          <a:solidFill>
            <a:srgbClr val="FFFFFF"/>
          </a:solidFill>
          <a:ln/>
        </p:spPr>
      </p:sp>
      <p:pic>
        <p:nvPicPr>
          <p:cNvPr id="25" name="Image 0" descr="preencoded.png">    </p:cNvPr>
          <p:cNvPicPr>
            <a:picLocks noChangeAspect="1"/>
          </p:cNvPicPr>
          <p:nvPr/>
        </p:nvPicPr>
        <p:blipFill>
          <a:blip r:embed="rId1"/>
          <a:stretch>
            <a:fillRect/>
          </a:stretch>
        </p:blipFill>
        <p:spPr>
          <a:xfrm>
            <a:off x="7397948" y="4662488"/>
            <a:ext cx="5361861" cy="299025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Shape 0"/>
          <p:cNvSpPr/>
          <p:nvPr/>
        </p:nvSpPr>
        <p:spPr>
          <a:xfrm>
            <a:off x="3158966" y="348020"/>
            <a:ext cx="607338" cy="227528"/>
          </a:xfrm>
          <a:prstGeom prst="roundRect">
            <a:avLst>
              <a:gd name="adj" fmla="val 6671"/>
            </a:avLst>
          </a:prstGeom>
          <a:solidFill>
            <a:srgbClr val="262626"/>
          </a:solidFill>
          <a:ln/>
        </p:spPr>
      </p:sp>
      <p:sp>
        <p:nvSpPr>
          <p:cNvPr id="3" name="Text 1"/>
          <p:cNvSpPr/>
          <p:nvPr/>
        </p:nvSpPr>
        <p:spPr>
          <a:xfrm>
            <a:off x="3234809" y="385882"/>
            <a:ext cx="455652" cy="151805"/>
          </a:xfrm>
          <a:prstGeom prst="rect">
            <a:avLst/>
          </a:prstGeom>
          <a:noFill/>
          <a:ln/>
        </p:spPr>
        <p:txBody>
          <a:bodyPr wrap="none" lIns="0" tIns="0" rIns="0" bIns="0" rtlCol="0" anchor="t"/>
          <a:lstStyle/>
          <a:p>
            <a:pPr algn="l" indent="0" marL="0">
              <a:lnSpc>
                <a:spcPts val="1150"/>
              </a:lnSpc>
              <a:buNone/>
            </a:pPr>
            <a:r>
              <a:rPr lang="en-US" sz="750" dirty="0">
                <a:solidFill>
                  <a:srgbClr val="E2E6E9"/>
                </a:solidFill>
                <a:latin typeface="Source Sans 3" pitchFamily="34" charset="0"/>
                <a:ea typeface="Source Sans 3" pitchFamily="34" charset="-122"/>
                <a:cs typeface="Source Sans 3" pitchFamily="34" charset="-120"/>
              </a:rPr>
              <a:t>CHƯƠNG 3</a:t>
            </a:r>
            <a:endParaRPr lang="en-US" sz="750" dirty="0"/>
          </a:p>
        </p:txBody>
      </p:sp>
      <p:sp>
        <p:nvSpPr>
          <p:cNvPr id="4" name="Text 2"/>
          <p:cNvSpPr/>
          <p:nvPr/>
        </p:nvSpPr>
        <p:spPr>
          <a:xfrm>
            <a:off x="3158966" y="626031"/>
            <a:ext cx="2874764" cy="359331"/>
          </a:xfrm>
          <a:prstGeom prst="rect">
            <a:avLst/>
          </a:prstGeom>
          <a:noFill/>
          <a:ln/>
        </p:spPr>
        <p:txBody>
          <a:bodyPr wrap="none" lIns="0" tIns="0" rIns="0" bIns="0" rtlCol="0" anchor="t"/>
          <a:lstStyle/>
          <a:p>
            <a:pPr algn="l" indent="0" marL="0">
              <a:lnSpc>
                <a:spcPts val="2800"/>
              </a:lnSpc>
              <a:buNone/>
            </a:pPr>
            <a:r>
              <a:rPr lang="en-US" sz="2250" b="1" dirty="0">
                <a:solidFill>
                  <a:srgbClr val="FFFFFF"/>
                </a:solidFill>
                <a:latin typeface="Montserrat Bold" pitchFamily="34" charset="0"/>
                <a:ea typeface="Montserrat Bold" pitchFamily="34" charset="-122"/>
                <a:cs typeface="Montserrat Bold" pitchFamily="34" charset="-120"/>
              </a:rPr>
              <a:t>Thiết Kế Giao Diện</a:t>
            </a:r>
            <a:endParaRPr lang="en-US" sz="2250" dirty="0"/>
          </a:p>
        </p:txBody>
      </p:sp>
      <p:sp>
        <p:nvSpPr>
          <p:cNvPr id="5" name="Text 3"/>
          <p:cNvSpPr/>
          <p:nvPr/>
        </p:nvSpPr>
        <p:spPr>
          <a:xfrm>
            <a:off x="3158966" y="1301472"/>
            <a:ext cx="2017038" cy="215622"/>
          </a:xfrm>
          <a:prstGeom prst="rect">
            <a:avLst/>
          </a:prstGeom>
          <a:noFill/>
          <a:ln/>
        </p:spPr>
        <p:txBody>
          <a:bodyPr wrap="none" lIns="0" tIns="0" rIns="0" bIns="0" rtlCol="0" anchor="t"/>
          <a:lstStyle/>
          <a:p>
            <a:pPr algn="l" indent="0" marL="0">
              <a:lnSpc>
                <a:spcPts val="1650"/>
              </a:lnSpc>
              <a:buNone/>
            </a:pPr>
            <a:r>
              <a:rPr lang="en-US" sz="1350" b="1" dirty="0">
                <a:solidFill>
                  <a:srgbClr val="FFFFFF"/>
                </a:solidFill>
                <a:latin typeface="Montserrat Bold" pitchFamily="34" charset="0"/>
                <a:ea typeface="Montserrat Bold" pitchFamily="34" charset="-122"/>
                <a:cs typeface="Montserrat Bold" pitchFamily="34" charset="-120"/>
              </a:rPr>
              <a:t>Giao Diện Người Dùng</a:t>
            </a:r>
            <a:endParaRPr lang="en-US" sz="1350" dirty="0"/>
          </a:p>
        </p:txBody>
      </p:sp>
      <p:sp>
        <p:nvSpPr>
          <p:cNvPr id="6" name="Text 4"/>
          <p:cNvSpPr/>
          <p:nvPr/>
        </p:nvSpPr>
        <p:spPr>
          <a:xfrm>
            <a:off x="3158966" y="1643539"/>
            <a:ext cx="4863941" cy="189667"/>
          </a:xfrm>
          <a:prstGeom prst="rect">
            <a:avLst/>
          </a:prstGeom>
          <a:noFill/>
          <a:ln/>
        </p:spPr>
        <p:txBody>
          <a:bodyPr wrap="none" lIns="0" tIns="0" rIns="0" bIns="0" rtlCol="0" anchor="t"/>
          <a:lstStyle/>
          <a:p>
            <a:pPr algn="l" marL="342900" indent="-342900">
              <a:lnSpc>
                <a:spcPts val="1450"/>
              </a:lnSpc>
              <a:buSzPct val="100000"/>
              <a:buChar char="•"/>
            </a:pPr>
            <a:r>
              <a:rPr lang="en-US" sz="950" dirty="0">
                <a:solidFill>
                  <a:srgbClr val="E2E6E9"/>
                </a:solidFill>
                <a:latin typeface="Source Sans 3" pitchFamily="34" charset="0"/>
                <a:ea typeface="Source Sans 3" pitchFamily="34" charset="-122"/>
                <a:cs typeface="Source Sans 3" pitchFamily="34" charset="-120"/>
              </a:rPr>
              <a:t>Trang chủ hiển thị sản phẩm nổi bật</a:t>
            </a:r>
            <a:endParaRPr lang="en-US" sz="950" dirty="0"/>
          </a:p>
        </p:txBody>
      </p:sp>
      <p:sp>
        <p:nvSpPr>
          <p:cNvPr id="7" name="Text 5"/>
          <p:cNvSpPr/>
          <p:nvPr/>
        </p:nvSpPr>
        <p:spPr>
          <a:xfrm>
            <a:off x="3158966" y="1877378"/>
            <a:ext cx="4863941" cy="189667"/>
          </a:xfrm>
          <a:prstGeom prst="rect">
            <a:avLst/>
          </a:prstGeom>
          <a:noFill/>
          <a:ln/>
        </p:spPr>
        <p:txBody>
          <a:bodyPr wrap="none" lIns="0" tIns="0" rIns="0" bIns="0" rtlCol="0" anchor="t"/>
          <a:lstStyle/>
          <a:p>
            <a:pPr algn="l" marL="342900" indent="-342900">
              <a:lnSpc>
                <a:spcPts val="1450"/>
              </a:lnSpc>
              <a:buSzPct val="100000"/>
              <a:buChar char="•"/>
            </a:pPr>
            <a:r>
              <a:rPr lang="en-US" sz="950" dirty="0">
                <a:solidFill>
                  <a:srgbClr val="E2E6E9"/>
                </a:solidFill>
                <a:latin typeface="Source Sans 3" pitchFamily="34" charset="0"/>
                <a:ea typeface="Source Sans 3" pitchFamily="34" charset="-122"/>
                <a:cs typeface="Source Sans 3" pitchFamily="34" charset="-120"/>
              </a:rPr>
              <a:t>Trang shop với bộ lọc tìm kiếm</a:t>
            </a:r>
            <a:endParaRPr lang="en-US" sz="950" dirty="0"/>
          </a:p>
        </p:txBody>
      </p:sp>
      <p:sp>
        <p:nvSpPr>
          <p:cNvPr id="8" name="Text 6"/>
          <p:cNvSpPr/>
          <p:nvPr/>
        </p:nvSpPr>
        <p:spPr>
          <a:xfrm>
            <a:off x="3158966" y="2111216"/>
            <a:ext cx="4863941" cy="189667"/>
          </a:xfrm>
          <a:prstGeom prst="rect">
            <a:avLst/>
          </a:prstGeom>
          <a:noFill/>
          <a:ln/>
        </p:spPr>
        <p:txBody>
          <a:bodyPr wrap="none" lIns="0" tIns="0" rIns="0" bIns="0" rtlCol="0" anchor="t"/>
          <a:lstStyle/>
          <a:p>
            <a:pPr algn="l" marL="342900" indent="-342900">
              <a:lnSpc>
                <a:spcPts val="1450"/>
              </a:lnSpc>
              <a:buSzPct val="100000"/>
              <a:buChar char="•"/>
            </a:pPr>
            <a:r>
              <a:rPr lang="en-US" sz="950" dirty="0">
                <a:solidFill>
                  <a:srgbClr val="E2E6E9"/>
                </a:solidFill>
                <a:latin typeface="Source Sans 3" pitchFamily="34" charset="0"/>
                <a:ea typeface="Source Sans 3" pitchFamily="34" charset="-122"/>
                <a:cs typeface="Source Sans 3" pitchFamily="34" charset="-120"/>
              </a:rPr>
              <a:t>Chi tiết sản phẩm với hình ảnh đẹp</a:t>
            </a:r>
            <a:endParaRPr lang="en-US" sz="950" dirty="0"/>
          </a:p>
        </p:txBody>
      </p:sp>
      <p:sp>
        <p:nvSpPr>
          <p:cNvPr id="9" name="Text 7"/>
          <p:cNvSpPr/>
          <p:nvPr/>
        </p:nvSpPr>
        <p:spPr>
          <a:xfrm>
            <a:off x="3158966" y="2345055"/>
            <a:ext cx="4863941" cy="189667"/>
          </a:xfrm>
          <a:prstGeom prst="rect">
            <a:avLst/>
          </a:prstGeom>
          <a:noFill/>
          <a:ln/>
        </p:spPr>
        <p:txBody>
          <a:bodyPr wrap="none" lIns="0" tIns="0" rIns="0" bIns="0" rtlCol="0" anchor="t"/>
          <a:lstStyle/>
          <a:p>
            <a:pPr algn="l" marL="342900" indent="-342900">
              <a:lnSpc>
                <a:spcPts val="1450"/>
              </a:lnSpc>
              <a:buSzPct val="100000"/>
              <a:buChar char="•"/>
            </a:pPr>
            <a:r>
              <a:rPr lang="en-US" sz="950" dirty="0">
                <a:solidFill>
                  <a:srgbClr val="E2E6E9"/>
                </a:solidFill>
                <a:latin typeface="Source Sans 3" pitchFamily="34" charset="0"/>
                <a:ea typeface="Source Sans 3" pitchFamily="34" charset="-122"/>
                <a:cs typeface="Source Sans 3" pitchFamily="34" charset="-120"/>
              </a:rPr>
              <a:t>Giỏ hàng và thanh toán đơn giản</a:t>
            </a:r>
            <a:endParaRPr lang="en-US" sz="950" dirty="0"/>
          </a:p>
        </p:txBody>
      </p:sp>
      <p:sp>
        <p:nvSpPr>
          <p:cNvPr id="10" name="Text 8"/>
          <p:cNvSpPr/>
          <p:nvPr/>
        </p:nvSpPr>
        <p:spPr>
          <a:xfrm>
            <a:off x="3158966" y="2578894"/>
            <a:ext cx="4863941" cy="189667"/>
          </a:xfrm>
          <a:prstGeom prst="rect">
            <a:avLst/>
          </a:prstGeom>
          <a:noFill/>
          <a:ln/>
        </p:spPr>
        <p:txBody>
          <a:bodyPr wrap="none" lIns="0" tIns="0" rIns="0" bIns="0" rtlCol="0" anchor="t"/>
          <a:lstStyle/>
          <a:p>
            <a:pPr algn="l" marL="342900" indent="-342900">
              <a:lnSpc>
                <a:spcPts val="1450"/>
              </a:lnSpc>
              <a:buSzPct val="100000"/>
              <a:buChar char="•"/>
            </a:pPr>
            <a:r>
              <a:rPr lang="en-US" sz="950" dirty="0">
                <a:solidFill>
                  <a:srgbClr val="E2E6E9"/>
                </a:solidFill>
                <a:latin typeface="Source Sans 3" pitchFamily="34" charset="0"/>
                <a:ea typeface="Source Sans 3" pitchFamily="34" charset="-122"/>
                <a:cs typeface="Source Sans 3" pitchFamily="34" charset="-120"/>
              </a:rPr>
              <a:t>Quản lý đơn hàng cá nhân</a:t>
            </a:r>
            <a:endParaRPr lang="en-US" sz="950" dirty="0"/>
          </a:p>
        </p:txBody>
      </p:sp>
      <p:sp>
        <p:nvSpPr>
          <p:cNvPr id="11" name="Text 9"/>
          <p:cNvSpPr/>
          <p:nvPr/>
        </p:nvSpPr>
        <p:spPr>
          <a:xfrm>
            <a:off x="3158966" y="2812733"/>
            <a:ext cx="4863941" cy="189667"/>
          </a:xfrm>
          <a:prstGeom prst="rect">
            <a:avLst/>
          </a:prstGeom>
          <a:noFill/>
          <a:ln/>
        </p:spPr>
        <p:txBody>
          <a:bodyPr wrap="none" lIns="0" tIns="0" rIns="0" bIns="0" rtlCol="0" anchor="t"/>
          <a:lstStyle/>
          <a:p>
            <a:pPr algn="l" marL="342900" indent="-342900">
              <a:lnSpc>
                <a:spcPts val="1450"/>
              </a:lnSpc>
              <a:buSzPct val="100000"/>
              <a:buChar char="•"/>
            </a:pPr>
            <a:r>
              <a:rPr lang="en-US" sz="950" dirty="0">
                <a:solidFill>
                  <a:srgbClr val="E2E6E9"/>
                </a:solidFill>
                <a:latin typeface="Source Sans 3" pitchFamily="34" charset="0"/>
                <a:ea typeface="Source Sans 3" pitchFamily="34" charset="-122"/>
                <a:cs typeface="Source Sans 3" pitchFamily="34" charset="-120"/>
              </a:rPr>
              <a:t>Responsive trên mọi thiết bị</a:t>
            </a:r>
            <a:endParaRPr lang="en-US" sz="950" dirty="0"/>
          </a:p>
        </p:txBody>
      </p:sp>
      <p:sp>
        <p:nvSpPr>
          <p:cNvPr id="12" name="Text 10"/>
          <p:cNvSpPr/>
          <p:nvPr/>
        </p:nvSpPr>
        <p:spPr>
          <a:xfrm>
            <a:off x="3158966" y="3128843"/>
            <a:ext cx="1724858" cy="215622"/>
          </a:xfrm>
          <a:prstGeom prst="rect">
            <a:avLst/>
          </a:prstGeom>
          <a:noFill/>
          <a:ln/>
        </p:spPr>
        <p:txBody>
          <a:bodyPr wrap="none" lIns="0" tIns="0" rIns="0" bIns="0" rtlCol="0" anchor="t"/>
          <a:lstStyle/>
          <a:p>
            <a:pPr algn="l" indent="0" marL="0">
              <a:lnSpc>
                <a:spcPts val="1650"/>
              </a:lnSpc>
              <a:buNone/>
            </a:pPr>
            <a:r>
              <a:rPr lang="en-US" sz="1350" b="1" dirty="0">
                <a:solidFill>
                  <a:srgbClr val="FFFFFF"/>
                </a:solidFill>
                <a:latin typeface="Montserrat Bold" pitchFamily="34" charset="0"/>
                <a:ea typeface="Montserrat Bold" pitchFamily="34" charset="-122"/>
                <a:cs typeface="Montserrat Bold" pitchFamily="34" charset="-120"/>
              </a:rPr>
              <a:t>Giao Diện Quản Trị</a:t>
            </a:r>
            <a:endParaRPr lang="en-US" sz="1350" dirty="0"/>
          </a:p>
        </p:txBody>
      </p:sp>
      <p:sp>
        <p:nvSpPr>
          <p:cNvPr id="13" name="Text 11"/>
          <p:cNvSpPr/>
          <p:nvPr/>
        </p:nvSpPr>
        <p:spPr>
          <a:xfrm>
            <a:off x="3158966" y="3470910"/>
            <a:ext cx="4863941" cy="189667"/>
          </a:xfrm>
          <a:prstGeom prst="rect">
            <a:avLst/>
          </a:prstGeom>
          <a:noFill/>
          <a:ln/>
        </p:spPr>
        <p:txBody>
          <a:bodyPr wrap="none" lIns="0" tIns="0" rIns="0" bIns="0" rtlCol="0" anchor="t"/>
          <a:lstStyle/>
          <a:p>
            <a:pPr algn="l" marL="342900" indent="-342900">
              <a:lnSpc>
                <a:spcPts val="1450"/>
              </a:lnSpc>
              <a:buSzPct val="100000"/>
              <a:buChar char="•"/>
            </a:pPr>
            <a:r>
              <a:rPr lang="en-US" sz="950" dirty="0">
                <a:solidFill>
                  <a:srgbClr val="E2E6E9"/>
                </a:solidFill>
                <a:latin typeface="Source Sans 3" pitchFamily="34" charset="0"/>
                <a:ea typeface="Source Sans 3" pitchFamily="34" charset="-122"/>
                <a:cs typeface="Source Sans 3" pitchFamily="34" charset="-120"/>
              </a:rPr>
              <a:t>Dashboard tổng quan</a:t>
            </a:r>
            <a:endParaRPr lang="en-US" sz="950" dirty="0"/>
          </a:p>
        </p:txBody>
      </p:sp>
      <p:sp>
        <p:nvSpPr>
          <p:cNvPr id="14" name="Text 12"/>
          <p:cNvSpPr/>
          <p:nvPr/>
        </p:nvSpPr>
        <p:spPr>
          <a:xfrm>
            <a:off x="3158966" y="3704749"/>
            <a:ext cx="4863941" cy="189667"/>
          </a:xfrm>
          <a:prstGeom prst="rect">
            <a:avLst/>
          </a:prstGeom>
          <a:noFill/>
          <a:ln/>
        </p:spPr>
        <p:txBody>
          <a:bodyPr wrap="none" lIns="0" tIns="0" rIns="0" bIns="0" rtlCol="0" anchor="t"/>
          <a:lstStyle/>
          <a:p>
            <a:pPr algn="l" marL="342900" indent="-342900">
              <a:lnSpc>
                <a:spcPts val="1450"/>
              </a:lnSpc>
              <a:buSzPct val="100000"/>
              <a:buChar char="•"/>
            </a:pPr>
            <a:r>
              <a:rPr lang="en-US" sz="950" dirty="0">
                <a:solidFill>
                  <a:srgbClr val="E2E6E9"/>
                </a:solidFill>
                <a:latin typeface="Source Sans 3" pitchFamily="34" charset="0"/>
                <a:ea typeface="Source Sans 3" pitchFamily="34" charset="-122"/>
                <a:cs typeface="Source Sans 3" pitchFamily="34" charset="-120"/>
              </a:rPr>
              <a:t>Quản lý sản phẩm, danh mục</a:t>
            </a:r>
            <a:endParaRPr lang="en-US" sz="950" dirty="0"/>
          </a:p>
        </p:txBody>
      </p:sp>
      <p:sp>
        <p:nvSpPr>
          <p:cNvPr id="15" name="Text 13"/>
          <p:cNvSpPr/>
          <p:nvPr/>
        </p:nvSpPr>
        <p:spPr>
          <a:xfrm>
            <a:off x="3158966" y="3938588"/>
            <a:ext cx="4863941" cy="189667"/>
          </a:xfrm>
          <a:prstGeom prst="rect">
            <a:avLst/>
          </a:prstGeom>
          <a:noFill/>
          <a:ln/>
        </p:spPr>
        <p:txBody>
          <a:bodyPr wrap="none" lIns="0" tIns="0" rIns="0" bIns="0" rtlCol="0" anchor="t"/>
          <a:lstStyle/>
          <a:p>
            <a:pPr algn="l" marL="342900" indent="-342900">
              <a:lnSpc>
                <a:spcPts val="1450"/>
              </a:lnSpc>
              <a:buSzPct val="100000"/>
              <a:buChar char="•"/>
            </a:pPr>
            <a:r>
              <a:rPr lang="en-US" sz="950" dirty="0">
                <a:solidFill>
                  <a:srgbClr val="E2E6E9"/>
                </a:solidFill>
                <a:latin typeface="Source Sans 3" pitchFamily="34" charset="0"/>
                <a:ea typeface="Source Sans 3" pitchFamily="34" charset="-122"/>
                <a:cs typeface="Source Sans 3" pitchFamily="34" charset="-120"/>
              </a:rPr>
              <a:t>Quản lý đơn hàng, khách hàng</a:t>
            </a:r>
            <a:endParaRPr lang="en-US" sz="950" dirty="0"/>
          </a:p>
        </p:txBody>
      </p:sp>
      <p:sp>
        <p:nvSpPr>
          <p:cNvPr id="16" name="Text 14"/>
          <p:cNvSpPr/>
          <p:nvPr/>
        </p:nvSpPr>
        <p:spPr>
          <a:xfrm>
            <a:off x="3158966" y="4172426"/>
            <a:ext cx="4863941" cy="189667"/>
          </a:xfrm>
          <a:prstGeom prst="rect">
            <a:avLst/>
          </a:prstGeom>
          <a:noFill/>
          <a:ln/>
        </p:spPr>
        <p:txBody>
          <a:bodyPr wrap="none" lIns="0" tIns="0" rIns="0" bIns="0" rtlCol="0" anchor="t"/>
          <a:lstStyle/>
          <a:p>
            <a:pPr algn="l" marL="342900" indent="-342900">
              <a:lnSpc>
                <a:spcPts val="1450"/>
              </a:lnSpc>
              <a:buSzPct val="100000"/>
              <a:buChar char="•"/>
            </a:pPr>
            <a:r>
              <a:rPr lang="en-US" sz="950" dirty="0">
                <a:solidFill>
                  <a:srgbClr val="E2E6E9"/>
                </a:solidFill>
                <a:latin typeface="Source Sans 3" pitchFamily="34" charset="0"/>
                <a:ea typeface="Source Sans 3" pitchFamily="34" charset="-122"/>
                <a:cs typeface="Source Sans 3" pitchFamily="34" charset="-120"/>
              </a:rPr>
              <a:t>Báo cáo, thống kê chi tiết</a:t>
            </a:r>
            <a:endParaRPr lang="en-US" sz="950" dirty="0"/>
          </a:p>
        </p:txBody>
      </p:sp>
      <p:sp>
        <p:nvSpPr>
          <p:cNvPr id="17" name="Text 15"/>
          <p:cNvSpPr/>
          <p:nvPr/>
        </p:nvSpPr>
        <p:spPr>
          <a:xfrm>
            <a:off x="3158966" y="4406265"/>
            <a:ext cx="4863941" cy="189667"/>
          </a:xfrm>
          <a:prstGeom prst="rect">
            <a:avLst/>
          </a:prstGeom>
          <a:noFill/>
          <a:ln/>
        </p:spPr>
        <p:txBody>
          <a:bodyPr wrap="none" lIns="0" tIns="0" rIns="0" bIns="0" rtlCol="0" anchor="t"/>
          <a:lstStyle/>
          <a:p>
            <a:pPr algn="l" marL="342900" indent="-342900">
              <a:lnSpc>
                <a:spcPts val="1450"/>
              </a:lnSpc>
              <a:buSzPct val="100000"/>
              <a:buChar char="•"/>
            </a:pPr>
            <a:r>
              <a:rPr lang="en-US" sz="950" dirty="0">
                <a:solidFill>
                  <a:srgbClr val="E2E6E9"/>
                </a:solidFill>
                <a:latin typeface="Source Sans 3" pitchFamily="34" charset="0"/>
                <a:ea typeface="Source Sans 3" pitchFamily="34" charset="-122"/>
                <a:cs typeface="Source Sans 3" pitchFamily="34" charset="-120"/>
              </a:rPr>
              <a:t>Cài đặt website</a:t>
            </a:r>
            <a:endParaRPr lang="en-US" sz="950" dirty="0"/>
          </a:p>
        </p:txBody>
      </p:sp>
      <p:pic>
        <p:nvPicPr>
          <p:cNvPr id="18" name="Image 0" descr="preencoded.png">    </p:cNvPr>
          <p:cNvPicPr>
            <a:picLocks noChangeAspect="1"/>
          </p:cNvPicPr>
          <p:nvPr/>
        </p:nvPicPr>
        <p:blipFill>
          <a:blip r:embed="rId1"/>
          <a:stretch>
            <a:fillRect/>
          </a:stretch>
        </p:blipFill>
        <p:spPr>
          <a:xfrm>
            <a:off x="8339137" y="1317308"/>
            <a:ext cx="3139797" cy="3139797"/>
          </a:xfrm>
          <a:prstGeom prst="rect">
            <a:avLst/>
          </a:prstGeom>
        </p:spPr>
      </p:pic>
      <p:pic>
        <p:nvPicPr>
          <p:cNvPr id="19" name="Image 1" descr="preencoded.png">    </p:cNvPr>
          <p:cNvPicPr>
            <a:picLocks noChangeAspect="1"/>
          </p:cNvPicPr>
          <p:nvPr/>
        </p:nvPicPr>
        <p:blipFill>
          <a:blip r:embed="rId2"/>
          <a:stretch>
            <a:fillRect/>
          </a:stretch>
        </p:blipFill>
        <p:spPr>
          <a:xfrm>
            <a:off x="8339137" y="4599384"/>
            <a:ext cx="3139797" cy="313979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79582" y="480298"/>
            <a:ext cx="4207193" cy="492323"/>
          </a:xfrm>
          <a:prstGeom prst="rect">
            <a:avLst/>
          </a:prstGeom>
          <a:noFill/>
          <a:ln/>
        </p:spPr>
        <p:txBody>
          <a:bodyPr wrap="none" lIns="0" tIns="0" rIns="0" bIns="0" rtlCol="0" anchor="t"/>
          <a:lstStyle/>
          <a:p>
            <a:pPr algn="l" indent="0" marL="0">
              <a:lnSpc>
                <a:spcPts val="3850"/>
              </a:lnSpc>
              <a:buNone/>
            </a:pPr>
            <a:r>
              <a:rPr lang="en-US" sz="3100" b="1" dirty="0">
                <a:solidFill>
                  <a:srgbClr val="FFFFFF"/>
                </a:solidFill>
                <a:latin typeface="Montserrat Bold" pitchFamily="34" charset="0"/>
                <a:ea typeface="Montserrat Bold" pitchFamily="34" charset="-122"/>
                <a:cs typeface="Montserrat Bold" pitchFamily="34" charset="-120"/>
              </a:rPr>
              <a:t>Công Nghệ Sử Dụng</a:t>
            </a:r>
            <a:endParaRPr lang="en-US" sz="3100" dirty="0"/>
          </a:p>
        </p:txBody>
      </p:sp>
      <p:sp>
        <p:nvSpPr>
          <p:cNvPr id="4" name="Shape 1"/>
          <p:cNvSpPr/>
          <p:nvPr/>
        </p:nvSpPr>
        <p:spPr>
          <a:xfrm>
            <a:off x="6179582" y="1492448"/>
            <a:ext cx="7757636" cy="1239322"/>
          </a:xfrm>
          <a:prstGeom prst="roundRect">
            <a:avLst>
              <a:gd name="adj" fmla="val 8854"/>
            </a:avLst>
          </a:prstGeom>
          <a:solidFill>
            <a:srgbClr val="111213"/>
          </a:solidFill>
          <a:ln/>
        </p:spPr>
      </p:sp>
      <p:sp>
        <p:nvSpPr>
          <p:cNvPr id="5" name="Shape 2"/>
          <p:cNvSpPr/>
          <p:nvPr/>
        </p:nvSpPr>
        <p:spPr>
          <a:xfrm>
            <a:off x="6179582" y="1469588"/>
            <a:ext cx="7757636" cy="91440"/>
          </a:xfrm>
          <a:prstGeom prst="roundRect">
            <a:avLst>
              <a:gd name="adj" fmla="val 28428"/>
            </a:avLst>
          </a:prstGeom>
          <a:solidFill>
            <a:srgbClr val="FFFFFF"/>
          </a:solidFill>
          <a:ln/>
        </p:spPr>
      </p:sp>
      <p:sp>
        <p:nvSpPr>
          <p:cNvPr id="6" name="Shape 3"/>
          <p:cNvSpPr/>
          <p:nvPr/>
        </p:nvSpPr>
        <p:spPr>
          <a:xfrm>
            <a:off x="9798487" y="1232535"/>
            <a:ext cx="519827" cy="519827"/>
          </a:xfrm>
          <a:prstGeom prst="roundRect">
            <a:avLst>
              <a:gd name="adj" fmla="val 175905"/>
            </a:avLst>
          </a:prstGeom>
          <a:solidFill>
            <a:srgbClr val="FFFFFF"/>
          </a:solidFill>
          <a:ln/>
        </p:spPr>
      </p:sp>
      <p:pic>
        <p:nvPicPr>
          <p:cNvPr id="7" name="Image 1" descr="preencoded.png">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54458" y="1388388"/>
            <a:ext cx="207883" cy="207883"/>
          </a:xfrm>
          <a:prstGeom prst="rect">
            <a:avLst/>
          </a:prstGeom>
        </p:spPr>
      </p:pic>
      <p:sp>
        <p:nvSpPr>
          <p:cNvPr id="8" name="Text 4"/>
          <p:cNvSpPr/>
          <p:nvPr/>
        </p:nvSpPr>
        <p:spPr>
          <a:xfrm>
            <a:off x="6375678" y="1925598"/>
            <a:ext cx="1969175" cy="246102"/>
          </a:xfrm>
          <a:prstGeom prst="rect">
            <a:avLst/>
          </a:prstGeom>
          <a:noFill/>
          <a:ln/>
        </p:spPr>
        <p:txBody>
          <a:bodyPr wrap="none" lIns="0" tIns="0" rIns="0" bIns="0" rtlCol="0" anchor="t"/>
          <a:lstStyle/>
          <a:p>
            <a:pPr algn="l" indent="0" marL="0">
              <a:lnSpc>
                <a:spcPts val="1900"/>
              </a:lnSpc>
              <a:buNone/>
            </a:pPr>
            <a:r>
              <a:rPr lang="en-US" sz="1550" b="1" dirty="0">
                <a:solidFill>
                  <a:srgbClr val="E2E6E9"/>
                </a:solidFill>
                <a:latin typeface="Montserrat Bold" pitchFamily="34" charset="0"/>
                <a:ea typeface="Montserrat Bold" pitchFamily="34" charset="-122"/>
                <a:cs typeface="Montserrat Bold" pitchFamily="34" charset="-120"/>
              </a:rPr>
              <a:t>Laravel Framework</a:t>
            </a:r>
            <a:endParaRPr lang="en-US" sz="1550" dirty="0"/>
          </a:p>
        </p:txBody>
      </p:sp>
      <p:sp>
        <p:nvSpPr>
          <p:cNvPr id="9" name="Text 5"/>
          <p:cNvSpPr/>
          <p:nvPr/>
        </p:nvSpPr>
        <p:spPr>
          <a:xfrm>
            <a:off x="6375678" y="2275642"/>
            <a:ext cx="7365444" cy="260033"/>
          </a:xfrm>
          <a:prstGeom prst="rect">
            <a:avLst/>
          </a:prstGeom>
          <a:noFill/>
          <a:ln/>
        </p:spPr>
        <p:txBody>
          <a:bodyPr wrap="none" lIns="0" tIns="0" rIns="0" bIns="0" rtlCol="0" anchor="t"/>
          <a:lstStyle/>
          <a:p>
            <a:pPr algn="l" indent="0" marL="0">
              <a:lnSpc>
                <a:spcPts val="2000"/>
              </a:lnSpc>
              <a:buNone/>
            </a:pPr>
            <a:r>
              <a:rPr lang="en-US" sz="1350" dirty="0">
                <a:solidFill>
                  <a:srgbClr val="E2E6E9"/>
                </a:solidFill>
                <a:latin typeface="Source Sans 3" pitchFamily="34" charset="0"/>
                <a:ea typeface="Source Sans 3" pitchFamily="34" charset="-122"/>
                <a:cs typeface="Source Sans 3" pitchFamily="34" charset="-120"/>
              </a:rPr>
              <a:t>Nền tảng PHP mạnh mẽ, bảo mật cao, dễ mở rộng, hỗ trợ MVC pattern</a:t>
            </a:r>
            <a:endParaRPr lang="en-US" sz="1350" dirty="0"/>
          </a:p>
        </p:txBody>
      </p:sp>
      <p:sp>
        <p:nvSpPr>
          <p:cNvPr id="10" name="Shape 6"/>
          <p:cNvSpPr/>
          <p:nvPr/>
        </p:nvSpPr>
        <p:spPr>
          <a:xfrm>
            <a:off x="6179582" y="3164919"/>
            <a:ext cx="7757636" cy="1239322"/>
          </a:xfrm>
          <a:prstGeom prst="roundRect">
            <a:avLst>
              <a:gd name="adj" fmla="val 8854"/>
            </a:avLst>
          </a:prstGeom>
          <a:solidFill>
            <a:srgbClr val="111213"/>
          </a:solidFill>
          <a:ln/>
        </p:spPr>
      </p:sp>
      <p:sp>
        <p:nvSpPr>
          <p:cNvPr id="11" name="Shape 7"/>
          <p:cNvSpPr/>
          <p:nvPr/>
        </p:nvSpPr>
        <p:spPr>
          <a:xfrm>
            <a:off x="6179582" y="3142059"/>
            <a:ext cx="7757636" cy="91440"/>
          </a:xfrm>
          <a:prstGeom prst="roundRect">
            <a:avLst>
              <a:gd name="adj" fmla="val 28428"/>
            </a:avLst>
          </a:prstGeom>
          <a:solidFill>
            <a:srgbClr val="FFFFFF"/>
          </a:solidFill>
          <a:ln/>
        </p:spPr>
      </p:sp>
      <p:sp>
        <p:nvSpPr>
          <p:cNvPr id="12" name="Shape 8"/>
          <p:cNvSpPr/>
          <p:nvPr/>
        </p:nvSpPr>
        <p:spPr>
          <a:xfrm>
            <a:off x="9798487" y="2905006"/>
            <a:ext cx="519827" cy="519827"/>
          </a:xfrm>
          <a:prstGeom prst="roundRect">
            <a:avLst>
              <a:gd name="adj" fmla="val 175905"/>
            </a:avLst>
          </a:prstGeom>
          <a:solidFill>
            <a:srgbClr val="FFFFFF"/>
          </a:solidFill>
          <a:ln/>
        </p:spPr>
      </p:sp>
      <p:pic>
        <p:nvPicPr>
          <p:cNvPr id="13" name="Image 2" descr="preencoded.png">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54458" y="3060859"/>
            <a:ext cx="207883" cy="207883"/>
          </a:xfrm>
          <a:prstGeom prst="rect">
            <a:avLst/>
          </a:prstGeom>
        </p:spPr>
      </p:pic>
      <p:sp>
        <p:nvSpPr>
          <p:cNvPr id="14" name="Text 9"/>
          <p:cNvSpPr/>
          <p:nvPr/>
        </p:nvSpPr>
        <p:spPr>
          <a:xfrm>
            <a:off x="6375678" y="3598069"/>
            <a:ext cx="1969175" cy="246102"/>
          </a:xfrm>
          <a:prstGeom prst="rect">
            <a:avLst/>
          </a:prstGeom>
          <a:noFill/>
          <a:ln/>
        </p:spPr>
        <p:txBody>
          <a:bodyPr wrap="none" lIns="0" tIns="0" rIns="0" bIns="0" rtlCol="0" anchor="t"/>
          <a:lstStyle/>
          <a:p>
            <a:pPr algn="l" indent="0" marL="0">
              <a:lnSpc>
                <a:spcPts val="1900"/>
              </a:lnSpc>
              <a:buNone/>
            </a:pPr>
            <a:r>
              <a:rPr lang="en-US" sz="1550" b="1" dirty="0">
                <a:solidFill>
                  <a:srgbClr val="E2E6E9"/>
                </a:solidFill>
                <a:latin typeface="Montserrat Bold" pitchFamily="34" charset="0"/>
                <a:ea typeface="Montserrat Bold" pitchFamily="34" charset="-122"/>
                <a:cs typeface="Montserrat Bold" pitchFamily="34" charset="-120"/>
              </a:rPr>
              <a:t>MySQL Database</a:t>
            </a:r>
            <a:endParaRPr lang="en-US" sz="1550" dirty="0"/>
          </a:p>
        </p:txBody>
      </p:sp>
      <p:sp>
        <p:nvSpPr>
          <p:cNvPr id="15" name="Text 10"/>
          <p:cNvSpPr/>
          <p:nvPr/>
        </p:nvSpPr>
        <p:spPr>
          <a:xfrm>
            <a:off x="6375678" y="3948113"/>
            <a:ext cx="7365444" cy="260033"/>
          </a:xfrm>
          <a:prstGeom prst="rect">
            <a:avLst/>
          </a:prstGeom>
          <a:noFill/>
          <a:ln/>
        </p:spPr>
        <p:txBody>
          <a:bodyPr wrap="none" lIns="0" tIns="0" rIns="0" bIns="0" rtlCol="0" anchor="t"/>
          <a:lstStyle/>
          <a:p>
            <a:pPr algn="l" indent="0" marL="0">
              <a:lnSpc>
                <a:spcPts val="2000"/>
              </a:lnSpc>
              <a:buNone/>
            </a:pPr>
            <a:r>
              <a:rPr lang="en-US" sz="1350" dirty="0">
                <a:solidFill>
                  <a:srgbClr val="E2E6E9"/>
                </a:solidFill>
                <a:latin typeface="Source Sans 3" pitchFamily="34" charset="0"/>
                <a:ea typeface="Source Sans 3" pitchFamily="34" charset="-122"/>
                <a:cs typeface="Source Sans 3" pitchFamily="34" charset="-120"/>
              </a:rPr>
              <a:t>Cơ sở dữ liệu quan hệ, lưu trữ thông tin sản phẩm, đơn hàng, khách hàng</a:t>
            </a:r>
            <a:endParaRPr lang="en-US" sz="1350" dirty="0"/>
          </a:p>
        </p:txBody>
      </p:sp>
      <p:sp>
        <p:nvSpPr>
          <p:cNvPr id="16" name="Shape 11"/>
          <p:cNvSpPr/>
          <p:nvPr/>
        </p:nvSpPr>
        <p:spPr>
          <a:xfrm>
            <a:off x="6179582" y="4837390"/>
            <a:ext cx="7757636" cy="1239322"/>
          </a:xfrm>
          <a:prstGeom prst="roundRect">
            <a:avLst>
              <a:gd name="adj" fmla="val 8854"/>
            </a:avLst>
          </a:prstGeom>
          <a:solidFill>
            <a:srgbClr val="111213"/>
          </a:solidFill>
          <a:ln/>
        </p:spPr>
      </p:sp>
      <p:sp>
        <p:nvSpPr>
          <p:cNvPr id="17" name="Shape 12"/>
          <p:cNvSpPr/>
          <p:nvPr/>
        </p:nvSpPr>
        <p:spPr>
          <a:xfrm>
            <a:off x="6179582" y="4814530"/>
            <a:ext cx="7757636" cy="91440"/>
          </a:xfrm>
          <a:prstGeom prst="roundRect">
            <a:avLst>
              <a:gd name="adj" fmla="val 28428"/>
            </a:avLst>
          </a:prstGeom>
          <a:solidFill>
            <a:srgbClr val="FFFFFF"/>
          </a:solidFill>
          <a:ln/>
        </p:spPr>
      </p:sp>
      <p:sp>
        <p:nvSpPr>
          <p:cNvPr id="18" name="Shape 13"/>
          <p:cNvSpPr/>
          <p:nvPr/>
        </p:nvSpPr>
        <p:spPr>
          <a:xfrm>
            <a:off x="9798487" y="4577477"/>
            <a:ext cx="519827" cy="519827"/>
          </a:xfrm>
          <a:prstGeom prst="roundRect">
            <a:avLst>
              <a:gd name="adj" fmla="val 175905"/>
            </a:avLst>
          </a:prstGeom>
          <a:solidFill>
            <a:srgbClr val="FFFFFF"/>
          </a:solidFill>
          <a:ln/>
        </p:spPr>
      </p:sp>
      <p:pic>
        <p:nvPicPr>
          <p:cNvPr id="19" name="Image 3" descr="preencoded.png">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54458" y="4733330"/>
            <a:ext cx="207883" cy="207883"/>
          </a:xfrm>
          <a:prstGeom prst="rect">
            <a:avLst/>
          </a:prstGeom>
        </p:spPr>
      </p:pic>
      <p:sp>
        <p:nvSpPr>
          <p:cNvPr id="20" name="Text 14"/>
          <p:cNvSpPr/>
          <p:nvPr/>
        </p:nvSpPr>
        <p:spPr>
          <a:xfrm>
            <a:off x="6375678" y="5270540"/>
            <a:ext cx="2199442" cy="246102"/>
          </a:xfrm>
          <a:prstGeom prst="rect">
            <a:avLst/>
          </a:prstGeom>
          <a:noFill/>
          <a:ln/>
        </p:spPr>
        <p:txBody>
          <a:bodyPr wrap="none" lIns="0" tIns="0" rIns="0" bIns="0" rtlCol="0" anchor="t"/>
          <a:lstStyle/>
          <a:p>
            <a:pPr algn="l" indent="0" marL="0">
              <a:lnSpc>
                <a:spcPts val="1900"/>
              </a:lnSpc>
              <a:buNone/>
            </a:pPr>
            <a:r>
              <a:rPr lang="en-US" sz="1550" b="1" dirty="0">
                <a:solidFill>
                  <a:srgbClr val="E2E6E9"/>
                </a:solidFill>
                <a:latin typeface="Montserrat Bold" pitchFamily="34" charset="0"/>
                <a:ea typeface="Montserrat Bold" pitchFamily="34" charset="-122"/>
                <a:cs typeface="Montserrat Bold" pitchFamily="34" charset="-120"/>
              </a:rPr>
              <a:t>HTML/CSS/JavaScript</a:t>
            </a:r>
            <a:endParaRPr lang="en-US" sz="1550" dirty="0"/>
          </a:p>
        </p:txBody>
      </p:sp>
      <p:sp>
        <p:nvSpPr>
          <p:cNvPr id="21" name="Text 15"/>
          <p:cNvSpPr/>
          <p:nvPr/>
        </p:nvSpPr>
        <p:spPr>
          <a:xfrm>
            <a:off x="6375678" y="5620583"/>
            <a:ext cx="7365444" cy="260033"/>
          </a:xfrm>
          <a:prstGeom prst="rect">
            <a:avLst/>
          </a:prstGeom>
          <a:noFill/>
          <a:ln/>
        </p:spPr>
        <p:txBody>
          <a:bodyPr wrap="none" lIns="0" tIns="0" rIns="0" bIns="0" rtlCol="0" anchor="t"/>
          <a:lstStyle/>
          <a:p>
            <a:pPr algn="l" indent="0" marL="0">
              <a:lnSpc>
                <a:spcPts val="2000"/>
              </a:lnSpc>
              <a:buNone/>
            </a:pPr>
            <a:r>
              <a:rPr lang="en-US" sz="1350" dirty="0">
                <a:solidFill>
                  <a:srgbClr val="E2E6E9"/>
                </a:solidFill>
                <a:latin typeface="Source Sans 3" pitchFamily="34" charset="0"/>
                <a:ea typeface="Source Sans 3" pitchFamily="34" charset="-122"/>
                <a:cs typeface="Source Sans 3" pitchFamily="34" charset="-120"/>
              </a:rPr>
              <a:t>Xây dựng giao diện người dùng đẹp mắt, tương tác mượt mà</a:t>
            </a:r>
            <a:endParaRPr lang="en-US" sz="1350" dirty="0"/>
          </a:p>
        </p:txBody>
      </p:sp>
      <p:sp>
        <p:nvSpPr>
          <p:cNvPr id="22" name="Shape 16"/>
          <p:cNvSpPr/>
          <p:nvPr/>
        </p:nvSpPr>
        <p:spPr>
          <a:xfrm>
            <a:off x="6179582" y="6509861"/>
            <a:ext cx="7757636" cy="1239322"/>
          </a:xfrm>
          <a:prstGeom prst="roundRect">
            <a:avLst>
              <a:gd name="adj" fmla="val 8854"/>
            </a:avLst>
          </a:prstGeom>
          <a:solidFill>
            <a:srgbClr val="111213"/>
          </a:solidFill>
          <a:ln/>
        </p:spPr>
      </p:sp>
      <p:sp>
        <p:nvSpPr>
          <p:cNvPr id="23" name="Shape 17"/>
          <p:cNvSpPr/>
          <p:nvPr/>
        </p:nvSpPr>
        <p:spPr>
          <a:xfrm>
            <a:off x="6179582" y="6487001"/>
            <a:ext cx="7757636" cy="91440"/>
          </a:xfrm>
          <a:prstGeom prst="roundRect">
            <a:avLst>
              <a:gd name="adj" fmla="val 28428"/>
            </a:avLst>
          </a:prstGeom>
          <a:solidFill>
            <a:srgbClr val="FFFFFF"/>
          </a:solidFill>
          <a:ln/>
        </p:spPr>
      </p:sp>
      <p:sp>
        <p:nvSpPr>
          <p:cNvPr id="24" name="Shape 18"/>
          <p:cNvSpPr/>
          <p:nvPr/>
        </p:nvSpPr>
        <p:spPr>
          <a:xfrm>
            <a:off x="9798487" y="6249948"/>
            <a:ext cx="519827" cy="519827"/>
          </a:xfrm>
          <a:prstGeom prst="roundRect">
            <a:avLst>
              <a:gd name="adj" fmla="val 175905"/>
            </a:avLst>
          </a:prstGeom>
          <a:solidFill>
            <a:srgbClr val="FFFFFF"/>
          </a:solidFill>
          <a:ln/>
        </p:spPr>
      </p:sp>
      <p:pic>
        <p:nvPicPr>
          <p:cNvPr id="25" name="Image 4" descr="preencoded.png">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954458" y="6405801"/>
            <a:ext cx="207883" cy="207883"/>
          </a:xfrm>
          <a:prstGeom prst="rect">
            <a:avLst/>
          </a:prstGeom>
        </p:spPr>
      </p:pic>
      <p:sp>
        <p:nvSpPr>
          <p:cNvPr id="26" name="Text 19"/>
          <p:cNvSpPr/>
          <p:nvPr/>
        </p:nvSpPr>
        <p:spPr>
          <a:xfrm>
            <a:off x="6375678" y="6943011"/>
            <a:ext cx="1969175" cy="246102"/>
          </a:xfrm>
          <a:prstGeom prst="rect">
            <a:avLst/>
          </a:prstGeom>
          <a:noFill/>
          <a:ln/>
        </p:spPr>
        <p:txBody>
          <a:bodyPr wrap="none" lIns="0" tIns="0" rIns="0" bIns="0" rtlCol="0" anchor="t"/>
          <a:lstStyle/>
          <a:p>
            <a:pPr algn="l" indent="0" marL="0">
              <a:lnSpc>
                <a:spcPts val="1900"/>
              </a:lnSpc>
              <a:buNone/>
            </a:pPr>
            <a:r>
              <a:rPr lang="en-US" sz="1550" b="1" dirty="0">
                <a:solidFill>
                  <a:srgbClr val="E2E6E9"/>
                </a:solidFill>
                <a:latin typeface="Montserrat Bold" pitchFamily="34" charset="0"/>
                <a:ea typeface="Montserrat Bold" pitchFamily="34" charset="-122"/>
                <a:cs typeface="Montserrat Bold" pitchFamily="34" charset="-120"/>
              </a:rPr>
              <a:t>Thanh Toán QR</a:t>
            </a:r>
            <a:endParaRPr lang="en-US" sz="1550" dirty="0"/>
          </a:p>
        </p:txBody>
      </p:sp>
      <p:sp>
        <p:nvSpPr>
          <p:cNvPr id="27" name="Text 20"/>
          <p:cNvSpPr/>
          <p:nvPr/>
        </p:nvSpPr>
        <p:spPr>
          <a:xfrm>
            <a:off x="6375678" y="7293054"/>
            <a:ext cx="7365444" cy="260033"/>
          </a:xfrm>
          <a:prstGeom prst="rect">
            <a:avLst/>
          </a:prstGeom>
          <a:noFill/>
          <a:ln/>
        </p:spPr>
        <p:txBody>
          <a:bodyPr wrap="none" lIns="0" tIns="0" rIns="0" bIns="0" rtlCol="0" anchor="t"/>
          <a:lstStyle/>
          <a:p>
            <a:pPr algn="l" indent="0" marL="0">
              <a:lnSpc>
                <a:spcPts val="2000"/>
              </a:lnSpc>
              <a:buNone/>
            </a:pPr>
            <a:r>
              <a:rPr lang="en-US" sz="1350" dirty="0">
                <a:solidFill>
                  <a:srgbClr val="E2E6E9"/>
                </a:solidFill>
                <a:latin typeface="Source Sans 3" pitchFamily="34" charset="0"/>
                <a:ea typeface="Source Sans 3" pitchFamily="34" charset="-122"/>
                <a:cs typeface="Source Sans 3" pitchFamily="34" charset="-120"/>
              </a:rPr>
              <a:t>Tích hợp thanh toán nhanh chóng qua mã QR, an toàn và tiện lợi</a:t>
            </a:r>
            <a:endParaRPr lang="en-US" sz="13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Shape 0"/>
          <p:cNvSpPr/>
          <p:nvPr/>
        </p:nvSpPr>
        <p:spPr>
          <a:xfrm>
            <a:off x="863798" y="924401"/>
            <a:ext cx="1037272" cy="388620"/>
          </a:xfrm>
          <a:prstGeom prst="roundRect">
            <a:avLst>
              <a:gd name="adj" fmla="val 6669"/>
            </a:avLst>
          </a:prstGeom>
          <a:solidFill>
            <a:srgbClr val="262626"/>
          </a:solidFill>
          <a:ln/>
        </p:spPr>
      </p:sp>
      <p:sp>
        <p:nvSpPr>
          <p:cNvPr id="3" name="Text 1"/>
          <p:cNvSpPr/>
          <p:nvPr/>
        </p:nvSpPr>
        <p:spPr>
          <a:xfrm>
            <a:off x="993338" y="989171"/>
            <a:ext cx="778193" cy="259080"/>
          </a:xfrm>
          <a:prstGeom prst="rect">
            <a:avLst/>
          </a:prstGeom>
          <a:noFill/>
          <a:ln/>
        </p:spPr>
        <p:txBody>
          <a:bodyPr wrap="none" lIns="0" tIns="0" rIns="0" bIns="0" rtlCol="0" anchor="t"/>
          <a:lstStyle/>
          <a:p>
            <a:pPr algn="l" indent="0" marL="0">
              <a:lnSpc>
                <a:spcPts val="2000"/>
              </a:lnSpc>
              <a:buNone/>
            </a:pPr>
            <a:r>
              <a:rPr lang="en-US" sz="1350" dirty="0">
                <a:solidFill>
                  <a:srgbClr val="E2E6E9"/>
                </a:solidFill>
                <a:latin typeface="Source Sans 3" pitchFamily="34" charset="0"/>
                <a:ea typeface="Source Sans 3" pitchFamily="34" charset="-122"/>
                <a:cs typeface="Source Sans 3" pitchFamily="34" charset="-120"/>
              </a:rPr>
              <a:t>CHƯƠNG 4</a:t>
            </a:r>
            <a:endParaRPr lang="en-US" sz="1350" dirty="0"/>
          </a:p>
        </p:txBody>
      </p:sp>
      <p:sp>
        <p:nvSpPr>
          <p:cNvPr id="4" name="Text 2"/>
          <p:cNvSpPr/>
          <p:nvPr/>
        </p:nvSpPr>
        <p:spPr>
          <a:xfrm>
            <a:off x="863798" y="1399342"/>
            <a:ext cx="4908471" cy="613529"/>
          </a:xfrm>
          <a:prstGeom prst="rect">
            <a:avLst/>
          </a:prstGeom>
          <a:noFill/>
          <a:ln/>
        </p:spPr>
        <p:txBody>
          <a:bodyPr wrap="none" lIns="0" tIns="0" rIns="0" bIns="0" rtlCol="0" anchor="t"/>
          <a:lstStyle/>
          <a:p>
            <a:pPr algn="l" indent="0" marL="0">
              <a:lnSpc>
                <a:spcPts val="4800"/>
              </a:lnSpc>
              <a:buNone/>
            </a:pPr>
            <a:r>
              <a:rPr lang="en-US" sz="3850" b="1" dirty="0">
                <a:solidFill>
                  <a:srgbClr val="FFFFFF"/>
                </a:solidFill>
                <a:latin typeface="Montserrat Bold" pitchFamily="34" charset="0"/>
                <a:ea typeface="Montserrat Bold" pitchFamily="34" charset="-122"/>
                <a:cs typeface="Montserrat Bold" pitchFamily="34" charset="-120"/>
              </a:rPr>
              <a:t>Kết Quả Đạt Được</a:t>
            </a:r>
            <a:endParaRPr lang="en-US" sz="3850" dirty="0"/>
          </a:p>
        </p:txBody>
      </p:sp>
      <p:sp>
        <p:nvSpPr>
          <p:cNvPr id="5" name="Text 3"/>
          <p:cNvSpPr/>
          <p:nvPr/>
        </p:nvSpPr>
        <p:spPr>
          <a:xfrm>
            <a:off x="863798" y="2444591"/>
            <a:ext cx="4120991" cy="712708"/>
          </a:xfrm>
          <a:prstGeom prst="rect">
            <a:avLst/>
          </a:prstGeom>
          <a:noFill/>
          <a:ln/>
        </p:spPr>
        <p:txBody>
          <a:bodyPr wrap="none" lIns="0" tIns="0" rIns="0" bIns="0" rtlCol="0" anchor="t"/>
          <a:lstStyle/>
          <a:p>
            <a:pPr algn="ctr" indent="0" marL="0">
              <a:lnSpc>
                <a:spcPts val="5600"/>
              </a:lnSpc>
              <a:buNone/>
            </a:pPr>
            <a:r>
              <a:rPr lang="en-US" sz="5600" b="1" dirty="0">
                <a:solidFill>
                  <a:srgbClr val="E2E6E9"/>
                </a:solidFill>
                <a:latin typeface="Montserrat Bold" pitchFamily="34" charset="0"/>
                <a:ea typeface="Montserrat Bold" pitchFamily="34" charset="-122"/>
                <a:cs typeface="Montserrat Bold" pitchFamily="34" charset="-120"/>
              </a:rPr>
              <a:t>100%</a:t>
            </a:r>
            <a:endParaRPr lang="en-US" sz="5600" dirty="0"/>
          </a:p>
        </p:txBody>
      </p:sp>
      <p:sp>
        <p:nvSpPr>
          <p:cNvPr id="6" name="Text 4"/>
          <p:cNvSpPr/>
          <p:nvPr/>
        </p:nvSpPr>
        <p:spPr>
          <a:xfrm>
            <a:off x="1697117" y="3427095"/>
            <a:ext cx="2454235" cy="306705"/>
          </a:xfrm>
          <a:prstGeom prst="rect">
            <a:avLst/>
          </a:prstGeom>
          <a:noFill/>
          <a:ln/>
        </p:spPr>
        <p:txBody>
          <a:bodyPr wrap="none" lIns="0" tIns="0" rIns="0" bIns="0" rtlCol="0" anchor="t"/>
          <a:lstStyle/>
          <a:p>
            <a:pPr algn="ctr" indent="0" marL="0">
              <a:lnSpc>
                <a:spcPts val="2400"/>
              </a:lnSpc>
              <a:buNone/>
            </a:pPr>
            <a:r>
              <a:rPr lang="en-US" sz="1900" b="1" dirty="0">
                <a:solidFill>
                  <a:srgbClr val="E2E6E9"/>
                </a:solidFill>
                <a:latin typeface="Montserrat Bold" pitchFamily="34" charset="0"/>
                <a:ea typeface="Montserrat Bold" pitchFamily="34" charset="-122"/>
                <a:cs typeface="Montserrat Bold" pitchFamily="34" charset="-120"/>
              </a:rPr>
              <a:t>Hoàn Thành</a:t>
            </a:r>
            <a:endParaRPr lang="en-US" sz="1900" dirty="0"/>
          </a:p>
        </p:txBody>
      </p:sp>
      <p:sp>
        <p:nvSpPr>
          <p:cNvPr id="7" name="Text 5"/>
          <p:cNvSpPr/>
          <p:nvPr/>
        </p:nvSpPr>
        <p:spPr>
          <a:xfrm>
            <a:off x="863798" y="3863340"/>
            <a:ext cx="4120991" cy="647938"/>
          </a:xfrm>
          <a:prstGeom prst="rect">
            <a:avLst/>
          </a:prstGeom>
          <a:noFill/>
          <a:ln/>
        </p:spPr>
        <p:txBody>
          <a:bodyPr wrap="square" lIns="0" tIns="0" rIns="0" bIns="0" rtlCol="0" anchor="t"/>
          <a:lstStyle/>
          <a:p>
            <a:pPr algn="ctr" indent="0" marL="0">
              <a:lnSpc>
                <a:spcPts val="2550"/>
              </a:lnSpc>
              <a:buNone/>
            </a:pPr>
            <a:r>
              <a:rPr lang="en-US" sz="1700" dirty="0">
                <a:solidFill>
                  <a:srgbClr val="E2E6E9"/>
                </a:solidFill>
                <a:latin typeface="Source Sans 3" pitchFamily="34" charset="0"/>
                <a:ea typeface="Source Sans 3" pitchFamily="34" charset="-122"/>
                <a:cs typeface="Source Sans 3" pitchFamily="34" charset="-120"/>
              </a:rPr>
              <a:t>Xây dựng đầy đủ chức năng theo yêu cầu đề tài</a:t>
            </a:r>
            <a:endParaRPr lang="en-US" sz="1700" dirty="0"/>
          </a:p>
        </p:txBody>
      </p:sp>
      <p:sp>
        <p:nvSpPr>
          <p:cNvPr id="8" name="Text 6"/>
          <p:cNvSpPr/>
          <p:nvPr/>
        </p:nvSpPr>
        <p:spPr>
          <a:xfrm>
            <a:off x="5254704" y="2444591"/>
            <a:ext cx="4120991" cy="712708"/>
          </a:xfrm>
          <a:prstGeom prst="rect">
            <a:avLst/>
          </a:prstGeom>
          <a:noFill/>
          <a:ln/>
        </p:spPr>
        <p:txBody>
          <a:bodyPr wrap="none" lIns="0" tIns="0" rIns="0" bIns="0" rtlCol="0" anchor="t"/>
          <a:lstStyle/>
          <a:p>
            <a:pPr algn="ctr" indent="0" marL="0">
              <a:lnSpc>
                <a:spcPts val="5600"/>
              </a:lnSpc>
              <a:buNone/>
            </a:pPr>
            <a:r>
              <a:rPr lang="en-US" sz="5600" b="1" dirty="0">
                <a:solidFill>
                  <a:srgbClr val="E2E6E9"/>
                </a:solidFill>
                <a:latin typeface="Montserrat Bold" pitchFamily="34" charset="0"/>
                <a:ea typeface="Montserrat Bold" pitchFamily="34" charset="-122"/>
                <a:cs typeface="Montserrat Bold" pitchFamily="34" charset="-120"/>
              </a:rPr>
              <a:t>2</a:t>
            </a:r>
            <a:endParaRPr lang="en-US" sz="5600" dirty="0"/>
          </a:p>
        </p:txBody>
      </p:sp>
      <p:sp>
        <p:nvSpPr>
          <p:cNvPr id="9" name="Text 7"/>
          <p:cNvSpPr/>
          <p:nvPr/>
        </p:nvSpPr>
        <p:spPr>
          <a:xfrm>
            <a:off x="6088023" y="3427095"/>
            <a:ext cx="2454235" cy="306705"/>
          </a:xfrm>
          <a:prstGeom prst="rect">
            <a:avLst/>
          </a:prstGeom>
          <a:noFill/>
          <a:ln/>
        </p:spPr>
        <p:txBody>
          <a:bodyPr wrap="none" lIns="0" tIns="0" rIns="0" bIns="0" rtlCol="0" anchor="t"/>
          <a:lstStyle/>
          <a:p>
            <a:pPr algn="ctr" indent="0" marL="0">
              <a:lnSpc>
                <a:spcPts val="2400"/>
              </a:lnSpc>
              <a:buNone/>
            </a:pPr>
            <a:r>
              <a:rPr lang="en-US" sz="1900" b="1" dirty="0">
                <a:solidFill>
                  <a:srgbClr val="E2E6E9"/>
                </a:solidFill>
                <a:latin typeface="Montserrat Bold" pitchFamily="34" charset="0"/>
                <a:ea typeface="Montserrat Bold" pitchFamily="34" charset="-122"/>
                <a:cs typeface="Montserrat Bold" pitchFamily="34" charset="-120"/>
              </a:rPr>
              <a:t>Giao Diện</a:t>
            </a:r>
            <a:endParaRPr lang="en-US" sz="1900" dirty="0"/>
          </a:p>
        </p:txBody>
      </p:sp>
      <p:sp>
        <p:nvSpPr>
          <p:cNvPr id="10" name="Text 8"/>
          <p:cNvSpPr/>
          <p:nvPr/>
        </p:nvSpPr>
        <p:spPr>
          <a:xfrm>
            <a:off x="5254704" y="3863340"/>
            <a:ext cx="4120991" cy="323969"/>
          </a:xfrm>
          <a:prstGeom prst="rect">
            <a:avLst/>
          </a:prstGeom>
          <a:noFill/>
          <a:ln/>
        </p:spPr>
        <p:txBody>
          <a:bodyPr wrap="none" lIns="0" tIns="0" rIns="0" bIns="0" rtlCol="0" anchor="t"/>
          <a:lstStyle/>
          <a:p>
            <a:pPr algn="ctr" indent="0" marL="0">
              <a:lnSpc>
                <a:spcPts val="2550"/>
              </a:lnSpc>
              <a:buNone/>
            </a:pPr>
            <a:r>
              <a:rPr lang="en-US" sz="1700" dirty="0">
                <a:solidFill>
                  <a:srgbClr val="E2E6E9"/>
                </a:solidFill>
                <a:latin typeface="Source Sans 3" pitchFamily="34" charset="0"/>
                <a:ea typeface="Source Sans 3" pitchFamily="34" charset="-122"/>
                <a:cs typeface="Source Sans 3" pitchFamily="34" charset="-120"/>
              </a:rPr>
              <a:t>User và Admin interface hoàn chỉnh</a:t>
            </a:r>
            <a:endParaRPr lang="en-US" sz="1700" dirty="0"/>
          </a:p>
        </p:txBody>
      </p:sp>
      <p:sp>
        <p:nvSpPr>
          <p:cNvPr id="11" name="Text 9"/>
          <p:cNvSpPr/>
          <p:nvPr/>
        </p:nvSpPr>
        <p:spPr>
          <a:xfrm>
            <a:off x="9645610" y="2444591"/>
            <a:ext cx="4120991" cy="712708"/>
          </a:xfrm>
          <a:prstGeom prst="rect">
            <a:avLst/>
          </a:prstGeom>
          <a:noFill/>
          <a:ln/>
        </p:spPr>
        <p:txBody>
          <a:bodyPr wrap="none" lIns="0" tIns="0" rIns="0" bIns="0" rtlCol="0" anchor="t"/>
          <a:lstStyle/>
          <a:p>
            <a:pPr algn="ctr" indent="0" marL="0">
              <a:lnSpc>
                <a:spcPts val="5600"/>
              </a:lnSpc>
              <a:buNone/>
            </a:pPr>
            <a:r>
              <a:rPr lang="en-US" sz="5600" b="1" dirty="0">
                <a:solidFill>
                  <a:srgbClr val="E2E6E9"/>
                </a:solidFill>
                <a:latin typeface="Montserrat Bold" pitchFamily="34" charset="0"/>
                <a:ea typeface="Montserrat Bold" pitchFamily="34" charset="-122"/>
                <a:cs typeface="Montserrat Bold" pitchFamily="34" charset="-120"/>
              </a:rPr>
              <a:t>15+</a:t>
            </a:r>
            <a:endParaRPr lang="en-US" sz="5600" dirty="0"/>
          </a:p>
        </p:txBody>
      </p:sp>
      <p:sp>
        <p:nvSpPr>
          <p:cNvPr id="12" name="Text 10"/>
          <p:cNvSpPr/>
          <p:nvPr/>
        </p:nvSpPr>
        <p:spPr>
          <a:xfrm>
            <a:off x="10478929" y="3427095"/>
            <a:ext cx="2454235" cy="306705"/>
          </a:xfrm>
          <a:prstGeom prst="rect">
            <a:avLst/>
          </a:prstGeom>
          <a:noFill/>
          <a:ln/>
        </p:spPr>
        <p:txBody>
          <a:bodyPr wrap="none" lIns="0" tIns="0" rIns="0" bIns="0" rtlCol="0" anchor="t"/>
          <a:lstStyle/>
          <a:p>
            <a:pPr algn="ctr" indent="0" marL="0">
              <a:lnSpc>
                <a:spcPts val="2400"/>
              </a:lnSpc>
              <a:buNone/>
            </a:pPr>
            <a:r>
              <a:rPr lang="en-US" sz="1900" b="1" dirty="0">
                <a:solidFill>
                  <a:srgbClr val="E2E6E9"/>
                </a:solidFill>
                <a:latin typeface="Montserrat Bold" pitchFamily="34" charset="0"/>
                <a:ea typeface="Montserrat Bold" pitchFamily="34" charset="-122"/>
                <a:cs typeface="Montserrat Bold" pitchFamily="34" charset="-120"/>
              </a:rPr>
              <a:t>Chức Năng</a:t>
            </a:r>
            <a:endParaRPr lang="en-US" sz="1900" dirty="0"/>
          </a:p>
        </p:txBody>
      </p:sp>
      <p:sp>
        <p:nvSpPr>
          <p:cNvPr id="13" name="Text 11"/>
          <p:cNvSpPr/>
          <p:nvPr/>
        </p:nvSpPr>
        <p:spPr>
          <a:xfrm>
            <a:off x="9645610" y="3863340"/>
            <a:ext cx="4120991" cy="323969"/>
          </a:xfrm>
          <a:prstGeom prst="rect">
            <a:avLst/>
          </a:prstGeom>
          <a:noFill/>
          <a:ln/>
        </p:spPr>
        <p:txBody>
          <a:bodyPr wrap="none" lIns="0" tIns="0" rIns="0" bIns="0" rtlCol="0" anchor="t"/>
          <a:lstStyle/>
          <a:p>
            <a:pPr algn="ctr" indent="0" marL="0">
              <a:lnSpc>
                <a:spcPts val="2550"/>
              </a:lnSpc>
              <a:buNone/>
            </a:pPr>
            <a:r>
              <a:rPr lang="en-US" sz="1700" dirty="0">
                <a:solidFill>
                  <a:srgbClr val="E2E6E9"/>
                </a:solidFill>
                <a:latin typeface="Source Sans 3" pitchFamily="34" charset="0"/>
                <a:ea typeface="Source Sans 3" pitchFamily="34" charset="-122"/>
                <a:cs typeface="Source Sans 3" pitchFamily="34" charset="-120"/>
              </a:rPr>
              <a:t>Các tính năng quản lý và bán hàng</a:t>
            </a:r>
            <a:endParaRPr lang="en-US" sz="1700" dirty="0"/>
          </a:p>
        </p:txBody>
      </p:sp>
      <p:sp>
        <p:nvSpPr>
          <p:cNvPr id="14" name="Shape 12"/>
          <p:cNvSpPr/>
          <p:nvPr/>
        </p:nvSpPr>
        <p:spPr>
          <a:xfrm>
            <a:off x="863798" y="4862095"/>
            <a:ext cx="12902803" cy="34528"/>
          </a:xfrm>
          <a:prstGeom prst="rect">
            <a:avLst/>
          </a:prstGeom>
          <a:solidFill>
            <a:srgbClr val="E2E6E9">
              <a:alpha val="50000"/>
            </a:srgbClr>
          </a:solidFill>
          <a:ln/>
        </p:spPr>
      </p:sp>
      <p:sp>
        <p:nvSpPr>
          <p:cNvPr id="15" name="Text 13"/>
          <p:cNvSpPr/>
          <p:nvPr/>
        </p:nvSpPr>
        <p:spPr>
          <a:xfrm>
            <a:off x="863798" y="5220414"/>
            <a:ext cx="2945130" cy="368141"/>
          </a:xfrm>
          <a:prstGeom prst="rect">
            <a:avLst/>
          </a:prstGeom>
          <a:noFill/>
          <a:ln/>
        </p:spPr>
        <p:txBody>
          <a:bodyPr wrap="none" lIns="0" tIns="0" rIns="0" bIns="0" rtlCol="0" anchor="t"/>
          <a:lstStyle/>
          <a:p>
            <a:pPr algn="l" indent="0" marL="0">
              <a:lnSpc>
                <a:spcPts val="2850"/>
              </a:lnSpc>
              <a:buNone/>
            </a:pPr>
            <a:r>
              <a:rPr lang="en-US" sz="2300" b="1" dirty="0">
                <a:solidFill>
                  <a:srgbClr val="FFFFFF"/>
                </a:solidFill>
                <a:latin typeface="Montserrat Bold" pitchFamily="34" charset="0"/>
                <a:ea typeface="Montserrat Bold" pitchFamily="34" charset="-122"/>
                <a:cs typeface="Montserrat Bold" pitchFamily="34" charset="-120"/>
              </a:rPr>
              <a:t>Thành Tựu Chính</a:t>
            </a:r>
            <a:endParaRPr lang="en-US" sz="2300" dirty="0"/>
          </a:p>
        </p:txBody>
      </p:sp>
      <p:sp>
        <p:nvSpPr>
          <p:cNvPr id="16" name="Text 14"/>
          <p:cNvSpPr/>
          <p:nvPr/>
        </p:nvSpPr>
        <p:spPr>
          <a:xfrm>
            <a:off x="863798" y="6106716"/>
            <a:ext cx="6187916" cy="323969"/>
          </a:xfrm>
          <a:prstGeom prst="rect">
            <a:avLst/>
          </a:prstGeom>
          <a:noFill/>
          <a:ln/>
        </p:spPr>
        <p:txBody>
          <a:bodyPr wrap="none" lIns="0" tIns="0" rIns="0" bIns="0" rtlCol="0" anchor="t"/>
          <a:lstStyle/>
          <a:p>
            <a:pPr algn="l" marL="342900" indent="-342900">
              <a:lnSpc>
                <a:spcPts val="2550"/>
              </a:lnSpc>
              <a:buSzPct val="100000"/>
              <a:buChar char="•"/>
            </a:pPr>
            <a:r>
              <a:rPr lang="en-US" sz="1700" dirty="0">
                <a:solidFill>
                  <a:srgbClr val="E2E6E9"/>
                </a:solidFill>
                <a:latin typeface="Source Sans 3" pitchFamily="34" charset="0"/>
                <a:ea typeface="Source Sans 3" pitchFamily="34" charset="-122"/>
                <a:cs typeface="Source Sans 3" pitchFamily="34" charset="-120"/>
              </a:rPr>
              <a:t>Website hoạt động ổn định</a:t>
            </a:r>
            <a:endParaRPr lang="en-US" sz="1700" dirty="0"/>
          </a:p>
        </p:txBody>
      </p:sp>
      <p:sp>
        <p:nvSpPr>
          <p:cNvPr id="17" name="Text 15"/>
          <p:cNvSpPr/>
          <p:nvPr/>
        </p:nvSpPr>
        <p:spPr>
          <a:xfrm>
            <a:off x="863798" y="6506170"/>
            <a:ext cx="6187916" cy="323969"/>
          </a:xfrm>
          <a:prstGeom prst="rect">
            <a:avLst/>
          </a:prstGeom>
          <a:noFill/>
          <a:ln/>
        </p:spPr>
        <p:txBody>
          <a:bodyPr wrap="none" lIns="0" tIns="0" rIns="0" bIns="0" rtlCol="0" anchor="t"/>
          <a:lstStyle/>
          <a:p>
            <a:pPr algn="l" marL="342900" indent="-342900">
              <a:lnSpc>
                <a:spcPts val="2550"/>
              </a:lnSpc>
              <a:buSzPct val="100000"/>
              <a:buChar char="•"/>
            </a:pPr>
            <a:r>
              <a:rPr lang="en-US" sz="1700" dirty="0">
                <a:solidFill>
                  <a:srgbClr val="E2E6E9"/>
                </a:solidFill>
                <a:latin typeface="Source Sans 3" pitchFamily="34" charset="0"/>
                <a:ea typeface="Source Sans 3" pitchFamily="34" charset="-122"/>
                <a:cs typeface="Source Sans 3" pitchFamily="34" charset="-120"/>
              </a:rPr>
              <a:t>Giao diện thân thiện, dễ sử dụng</a:t>
            </a:r>
            <a:endParaRPr lang="en-US" sz="1700" dirty="0"/>
          </a:p>
        </p:txBody>
      </p:sp>
      <p:sp>
        <p:nvSpPr>
          <p:cNvPr id="18" name="Text 16"/>
          <p:cNvSpPr/>
          <p:nvPr/>
        </p:nvSpPr>
        <p:spPr>
          <a:xfrm>
            <a:off x="863798" y="6905625"/>
            <a:ext cx="6187916" cy="323969"/>
          </a:xfrm>
          <a:prstGeom prst="rect">
            <a:avLst/>
          </a:prstGeom>
          <a:noFill/>
          <a:ln/>
        </p:spPr>
        <p:txBody>
          <a:bodyPr wrap="none" lIns="0" tIns="0" rIns="0" bIns="0" rtlCol="0" anchor="t"/>
          <a:lstStyle/>
          <a:p>
            <a:pPr algn="l" marL="342900" indent="-342900">
              <a:lnSpc>
                <a:spcPts val="2550"/>
              </a:lnSpc>
              <a:buSzPct val="100000"/>
              <a:buChar char="•"/>
            </a:pPr>
            <a:r>
              <a:rPr lang="en-US" sz="1700" dirty="0">
                <a:solidFill>
                  <a:srgbClr val="E2E6E9"/>
                </a:solidFill>
                <a:latin typeface="Source Sans 3" pitchFamily="34" charset="0"/>
                <a:ea typeface="Source Sans 3" pitchFamily="34" charset="-122"/>
                <a:cs typeface="Source Sans 3" pitchFamily="34" charset="-120"/>
              </a:rPr>
              <a:t>Quản lý hiệu quả sản phẩm, đơn hàng</a:t>
            </a:r>
            <a:endParaRPr lang="en-US" sz="1700" dirty="0"/>
          </a:p>
        </p:txBody>
      </p:sp>
      <p:sp>
        <p:nvSpPr>
          <p:cNvPr id="19" name="Text 17"/>
          <p:cNvSpPr/>
          <p:nvPr/>
        </p:nvSpPr>
        <p:spPr>
          <a:xfrm>
            <a:off x="7586305" y="6106716"/>
            <a:ext cx="6187916" cy="323969"/>
          </a:xfrm>
          <a:prstGeom prst="rect">
            <a:avLst/>
          </a:prstGeom>
          <a:noFill/>
          <a:ln/>
        </p:spPr>
        <p:txBody>
          <a:bodyPr wrap="none" lIns="0" tIns="0" rIns="0" bIns="0" rtlCol="0" anchor="t"/>
          <a:lstStyle/>
          <a:p>
            <a:pPr algn="l" marL="342900" indent="-342900">
              <a:lnSpc>
                <a:spcPts val="2550"/>
              </a:lnSpc>
              <a:buSzPct val="100000"/>
              <a:buChar char="•"/>
            </a:pPr>
            <a:r>
              <a:rPr lang="en-US" sz="1700" dirty="0">
                <a:solidFill>
                  <a:srgbClr val="E2E6E9"/>
                </a:solidFill>
                <a:latin typeface="Source Sans 3" pitchFamily="34" charset="0"/>
                <a:ea typeface="Source Sans 3" pitchFamily="34" charset="-122"/>
                <a:cs typeface="Source Sans 3" pitchFamily="34" charset="-120"/>
              </a:rPr>
              <a:t>Thanh toán QR code tiện lợi</a:t>
            </a:r>
            <a:endParaRPr lang="en-US" sz="1700" dirty="0"/>
          </a:p>
        </p:txBody>
      </p:sp>
      <p:sp>
        <p:nvSpPr>
          <p:cNvPr id="20" name="Text 18"/>
          <p:cNvSpPr/>
          <p:nvPr/>
        </p:nvSpPr>
        <p:spPr>
          <a:xfrm>
            <a:off x="7586305" y="6506170"/>
            <a:ext cx="6187916" cy="323969"/>
          </a:xfrm>
          <a:prstGeom prst="rect">
            <a:avLst/>
          </a:prstGeom>
          <a:noFill/>
          <a:ln/>
        </p:spPr>
        <p:txBody>
          <a:bodyPr wrap="none" lIns="0" tIns="0" rIns="0" bIns="0" rtlCol="0" anchor="t"/>
          <a:lstStyle/>
          <a:p>
            <a:pPr algn="l" marL="342900" indent="-342900">
              <a:lnSpc>
                <a:spcPts val="2550"/>
              </a:lnSpc>
              <a:buSzPct val="100000"/>
              <a:buChar char="•"/>
            </a:pPr>
            <a:r>
              <a:rPr lang="en-US" sz="1700" dirty="0">
                <a:solidFill>
                  <a:srgbClr val="E2E6E9"/>
                </a:solidFill>
                <a:latin typeface="Source Sans 3" pitchFamily="34" charset="0"/>
                <a:ea typeface="Source Sans 3" pitchFamily="34" charset="-122"/>
                <a:cs typeface="Source Sans 3" pitchFamily="34" charset="-120"/>
              </a:rPr>
              <a:t>Báo cáo thống kê trực quan</a:t>
            </a:r>
            <a:endParaRPr lang="en-US" sz="1700" dirty="0"/>
          </a:p>
        </p:txBody>
      </p:sp>
      <p:sp>
        <p:nvSpPr>
          <p:cNvPr id="21" name="Text 19"/>
          <p:cNvSpPr/>
          <p:nvPr/>
        </p:nvSpPr>
        <p:spPr>
          <a:xfrm>
            <a:off x="7586305" y="6905625"/>
            <a:ext cx="6187916" cy="323969"/>
          </a:xfrm>
          <a:prstGeom prst="rect">
            <a:avLst/>
          </a:prstGeom>
          <a:noFill/>
          <a:ln/>
        </p:spPr>
        <p:txBody>
          <a:bodyPr wrap="none" lIns="0" tIns="0" rIns="0" bIns="0" rtlCol="0" anchor="t"/>
          <a:lstStyle/>
          <a:p>
            <a:pPr algn="l" marL="342900" indent="-342900">
              <a:lnSpc>
                <a:spcPts val="2550"/>
              </a:lnSpc>
              <a:buSzPct val="100000"/>
              <a:buChar char="•"/>
            </a:pPr>
            <a:r>
              <a:rPr lang="en-US" sz="1700" dirty="0">
                <a:solidFill>
                  <a:srgbClr val="E2E6E9"/>
                </a:solidFill>
                <a:latin typeface="Source Sans 3" pitchFamily="34" charset="0"/>
                <a:ea typeface="Source Sans 3" pitchFamily="34" charset="-122"/>
                <a:cs typeface="Source Sans 3" pitchFamily="34" charset="-120"/>
              </a:rPr>
              <a:t>Responsive trên mọi thiết bị</a:t>
            </a:r>
            <a:endParaRPr lang="en-US" sz="17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863798" y="770334"/>
            <a:ext cx="7351395" cy="613529"/>
          </a:xfrm>
          <a:prstGeom prst="rect">
            <a:avLst/>
          </a:prstGeom>
          <a:noFill/>
          <a:ln/>
        </p:spPr>
        <p:txBody>
          <a:bodyPr wrap="none" lIns="0" tIns="0" rIns="0" bIns="0" rtlCol="0" anchor="t"/>
          <a:lstStyle/>
          <a:p>
            <a:pPr algn="l" indent="0" marL="0">
              <a:lnSpc>
                <a:spcPts val="4800"/>
              </a:lnSpc>
              <a:buNone/>
            </a:pPr>
            <a:r>
              <a:rPr lang="en-US" sz="3850" b="1" dirty="0">
                <a:solidFill>
                  <a:srgbClr val="FFFFFF"/>
                </a:solidFill>
                <a:latin typeface="Montserrat Bold" pitchFamily="34" charset="0"/>
                <a:ea typeface="Montserrat Bold" pitchFamily="34" charset="-122"/>
                <a:cs typeface="Montserrat Bold" pitchFamily="34" charset="-120"/>
              </a:rPr>
              <a:t>Hạn Chế &amp; Hướng Phát Triển</a:t>
            </a:r>
            <a:endParaRPr lang="en-US" sz="3850" dirty="0"/>
          </a:p>
        </p:txBody>
      </p:sp>
      <p:sp>
        <p:nvSpPr>
          <p:cNvPr id="3" name="Text 1"/>
          <p:cNvSpPr/>
          <p:nvPr/>
        </p:nvSpPr>
        <p:spPr>
          <a:xfrm>
            <a:off x="863798" y="1923574"/>
            <a:ext cx="2945130" cy="368141"/>
          </a:xfrm>
          <a:prstGeom prst="rect">
            <a:avLst/>
          </a:prstGeom>
          <a:noFill/>
          <a:ln/>
        </p:spPr>
        <p:txBody>
          <a:bodyPr wrap="none" lIns="0" tIns="0" rIns="0" bIns="0" rtlCol="0" anchor="t"/>
          <a:lstStyle/>
          <a:p>
            <a:pPr algn="l" indent="0" marL="0">
              <a:lnSpc>
                <a:spcPts val="2850"/>
              </a:lnSpc>
              <a:buNone/>
            </a:pPr>
            <a:r>
              <a:rPr lang="en-US" sz="2300" b="1" dirty="0">
                <a:solidFill>
                  <a:srgbClr val="FFFFFF"/>
                </a:solidFill>
                <a:latin typeface="Montserrat Bold" pitchFamily="34" charset="0"/>
                <a:ea typeface="Montserrat Bold" pitchFamily="34" charset="-122"/>
                <a:cs typeface="Montserrat Bold" pitchFamily="34" charset="-120"/>
              </a:rPr>
              <a:t>Hạn Chế Hiện Tại</a:t>
            </a:r>
            <a:endParaRPr lang="en-US" sz="2300" dirty="0"/>
          </a:p>
        </p:txBody>
      </p:sp>
      <p:sp>
        <p:nvSpPr>
          <p:cNvPr id="4" name="Shape 2"/>
          <p:cNvSpPr/>
          <p:nvPr/>
        </p:nvSpPr>
        <p:spPr>
          <a:xfrm>
            <a:off x="863798" y="2649379"/>
            <a:ext cx="107871" cy="107871"/>
          </a:xfrm>
          <a:prstGeom prst="roundRect">
            <a:avLst>
              <a:gd name="adj" fmla="val 423840"/>
            </a:avLst>
          </a:prstGeom>
          <a:solidFill>
            <a:srgbClr val="FFFFFF"/>
          </a:solidFill>
          <a:ln/>
        </p:spPr>
      </p:sp>
      <p:sp>
        <p:nvSpPr>
          <p:cNvPr id="5" name="Text 3"/>
          <p:cNvSpPr/>
          <p:nvPr/>
        </p:nvSpPr>
        <p:spPr>
          <a:xfrm>
            <a:off x="1187529" y="2534603"/>
            <a:ext cx="2454235" cy="306705"/>
          </a:xfrm>
          <a:prstGeom prst="rect">
            <a:avLst/>
          </a:prstGeom>
          <a:noFill/>
          <a:ln/>
        </p:spPr>
        <p:txBody>
          <a:bodyPr wrap="none" lIns="0" tIns="0" rIns="0" bIns="0" rtlCol="0" anchor="t"/>
          <a:lstStyle/>
          <a:p>
            <a:pPr algn="l" indent="0" marL="0">
              <a:lnSpc>
                <a:spcPts val="2400"/>
              </a:lnSpc>
              <a:buNone/>
            </a:pPr>
            <a:r>
              <a:rPr lang="en-US" sz="1900" b="1" dirty="0">
                <a:solidFill>
                  <a:srgbClr val="E2E6E9"/>
                </a:solidFill>
                <a:latin typeface="Montserrat Bold" pitchFamily="34" charset="0"/>
                <a:ea typeface="Montserrat Bold" pitchFamily="34" charset="-122"/>
                <a:cs typeface="Montserrat Bold" pitchFamily="34" charset="-120"/>
              </a:rPr>
              <a:t>Giao diện</a:t>
            </a:r>
            <a:endParaRPr lang="en-US" sz="1900" dirty="0"/>
          </a:p>
        </p:txBody>
      </p:sp>
      <p:sp>
        <p:nvSpPr>
          <p:cNvPr id="6" name="Text 4"/>
          <p:cNvSpPr/>
          <p:nvPr/>
        </p:nvSpPr>
        <p:spPr>
          <a:xfrm>
            <a:off x="1187529" y="3057168"/>
            <a:ext cx="5864185" cy="323969"/>
          </a:xfrm>
          <a:prstGeom prst="rect">
            <a:avLst/>
          </a:prstGeom>
          <a:noFill/>
          <a:ln/>
        </p:spPr>
        <p:txBody>
          <a:bodyPr wrap="none" lIns="0" tIns="0" rIns="0" bIns="0" rtlCol="0" anchor="t"/>
          <a:lstStyle/>
          <a:p>
            <a:pPr algn="l" indent="0" marL="0">
              <a:lnSpc>
                <a:spcPts val="2550"/>
              </a:lnSpc>
              <a:buNone/>
            </a:pPr>
            <a:r>
              <a:rPr lang="en-US" sz="1700" dirty="0">
                <a:solidFill>
                  <a:srgbClr val="E2E6E9"/>
                </a:solidFill>
                <a:latin typeface="Source Sans 3" pitchFamily="34" charset="0"/>
                <a:ea typeface="Source Sans 3" pitchFamily="34" charset="-122"/>
                <a:cs typeface="Source Sans 3" pitchFamily="34" charset="-120"/>
              </a:rPr>
              <a:t>Có thể cải thiện thêm tính thẩm mỹ và trải nghiệm người dùng</a:t>
            </a:r>
            <a:endParaRPr lang="en-US" sz="1700" dirty="0"/>
          </a:p>
        </p:txBody>
      </p:sp>
      <p:sp>
        <p:nvSpPr>
          <p:cNvPr id="7" name="Shape 5"/>
          <p:cNvSpPr/>
          <p:nvPr/>
        </p:nvSpPr>
        <p:spPr>
          <a:xfrm>
            <a:off x="863798" y="3927753"/>
            <a:ext cx="107871" cy="107871"/>
          </a:xfrm>
          <a:prstGeom prst="roundRect">
            <a:avLst>
              <a:gd name="adj" fmla="val 423840"/>
            </a:avLst>
          </a:prstGeom>
          <a:solidFill>
            <a:srgbClr val="FFFFFF"/>
          </a:solidFill>
          <a:ln/>
        </p:spPr>
      </p:sp>
      <p:sp>
        <p:nvSpPr>
          <p:cNvPr id="8" name="Text 6"/>
          <p:cNvSpPr/>
          <p:nvPr/>
        </p:nvSpPr>
        <p:spPr>
          <a:xfrm>
            <a:off x="1187529" y="3812977"/>
            <a:ext cx="2454235" cy="306705"/>
          </a:xfrm>
          <a:prstGeom prst="rect">
            <a:avLst/>
          </a:prstGeom>
          <a:noFill/>
          <a:ln/>
        </p:spPr>
        <p:txBody>
          <a:bodyPr wrap="none" lIns="0" tIns="0" rIns="0" bIns="0" rtlCol="0" anchor="t"/>
          <a:lstStyle/>
          <a:p>
            <a:pPr algn="l" indent="0" marL="0">
              <a:lnSpc>
                <a:spcPts val="2400"/>
              </a:lnSpc>
              <a:buNone/>
            </a:pPr>
            <a:r>
              <a:rPr lang="en-US" sz="1900" b="1" dirty="0">
                <a:solidFill>
                  <a:srgbClr val="E2E6E9"/>
                </a:solidFill>
                <a:latin typeface="Montserrat Bold" pitchFamily="34" charset="0"/>
                <a:ea typeface="Montserrat Bold" pitchFamily="34" charset="-122"/>
                <a:cs typeface="Montserrat Bold" pitchFamily="34" charset="-120"/>
              </a:rPr>
              <a:t>Hiệu suất</a:t>
            </a:r>
            <a:endParaRPr lang="en-US" sz="1900" dirty="0"/>
          </a:p>
        </p:txBody>
      </p:sp>
      <p:sp>
        <p:nvSpPr>
          <p:cNvPr id="9" name="Text 7"/>
          <p:cNvSpPr/>
          <p:nvPr/>
        </p:nvSpPr>
        <p:spPr>
          <a:xfrm>
            <a:off x="1187529" y="4335542"/>
            <a:ext cx="5864185" cy="323969"/>
          </a:xfrm>
          <a:prstGeom prst="rect">
            <a:avLst/>
          </a:prstGeom>
          <a:noFill/>
          <a:ln/>
        </p:spPr>
        <p:txBody>
          <a:bodyPr wrap="none" lIns="0" tIns="0" rIns="0" bIns="0" rtlCol="0" anchor="t"/>
          <a:lstStyle/>
          <a:p>
            <a:pPr algn="l" indent="0" marL="0">
              <a:lnSpc>
                <a:spcPts val="2550"/>
              </a:lnSpc>
              <a:buNone/>
            </a:pPr>
            <a:r>
              <a:rPr lang="en-US" sz="1700" dirty="0">
                <a:solidFill>
                  <a:srgbClr val="E2E6E9"/>
                </a:solidFill>
                <a:latin typeface="Source Sans 3" pitchFamily="34" charset="0"/>
                <a:ea typeface="Source Sans 3" pitchFamily="34" charset="-122"/>
                <a:cs typeface="Source Sans 3" pitchFamily="34" charset="-120"/>
              </a:rPr>
              <a:t>Chưa tối ưu khi dữ liệu lớn, cần cải thiện tốc độ xử lý</a:t>
            </a:r>
            <a:endParaRPr lang="en-US" sz="1700" dirty="0"/>
          </a:p>
        </p:txBody>
      </p:sp>
      <p:sp>
        <p:nvSpPr>
          <p:cNvPr id="10" name="Shape 8"/>
          <p:cNvSpPr/>
          <p:nvPr/>
        </p:nvSpPr>
        <p:spPr>
          <a:xfrm>
            <a:off x="863798" y="5206127"/>
            <a:ext cx="107871" cy="107871"/>
          </a:xfrm>
          <a:prstGeom prst="roundRect">
            <a:avLst>
              <a:gd name="adj" fmla="val 423840"/>
            </a:avLst>
          </a:prstGeom>
          <a:solidFill>
            <a:srgbClr val="FFFFFF"/>
          </a:solidFill>
          <a:ln/>
        </p:spPr>
      </p:sp>
      <p:sp>
        <p:nvSpPr>
          <p:cNvPr id="11" name="Text 9"/>
          <p:cNvSpPr/>
          <p:nvPr/>
        </p:nvSpPr>
        <p:spPr>
          <a:xfrm>
            <a:off x="1187529" y="5091351"/>
            <a:ext cx="2454235" cy="306705"/>
          </a:xfrm>
          <a:prstGeom prst="rect">
            <a:avLst/>
          </a:prstGeom>
          <a:noFill/>
          <a:ln/>
        </p:spPr>
        <p:txBody>
          <a:bodyPr wrap="none" lIns="0" tIns="0" rIns="0" bIns="0" rtlCol="0" anchor="t"/>
          <a:lstStyle/>
          <a:p>
            <a:pPr algn="l" indent="0" marL="0">
              <a:lnSpc>
                <a:spcPts val="2400"/>
              </a:lnSpc>
              <a:buNone/>
            </a:pPr>
            <a:r>
              <a:rPr lang="en-US" sz="1900" b="1" dirty="0">
                <a:solidFill>
                  <a:srgbClr val="E2E6E9"/>
                </a:solidFill>
                <a:latin typeface="Montserrat Bold" pitchFamily="34" charset="0"/>
                <a:ea typeface="Montserrat Bold" pitchFamily="34" charset="-122"/>
                <a:cs typeface="Montserrat Bold" pitchFamily="34" charset="-120"/>
              </a:rPr>
              <a:t>Thanh toán</a:t>
            </a:r>
            <a:endParaRPr lang="en-US" sz="1900" dirty="0"/>
          </a:p>
        </p:txBody>
      </p:sp>
      <p:sp>
        <p:nvSpPr>
          <p:cNvPr id="12" name="Text 10"/>
          <p:cNvSpPr/>
          <p:nvPr/>
        </p:nvSpPr>
        <p:spPr>
          <a:xfrm>
            <a:off x="1187529" y="5613916"/>
            <a:ext cx="5864185" cy="323969"/>
          </a:xfrm>
          <a:prstGeom prst="rect">
            <a:avLst/>
          </a:prstGeom>
          <a:noFill/>
          <a:ln/>
        </p:spPr>
        <p:txBody>
          <a:bodyPr wrap="none" lIns="0" tIns="0" rIns="0" bIns="0" rtlCol="0" anchor="t"/>
          <a:lstStyle/>
          <a:p>
            <a:pPr algn="l" indent="0" marL="0">
              <a:lnSpc>
                <a:spcPts val="2550"/>
              </a:lnSpc>
              <a:buNone/>
            </a:pPr>
            <a:r>
              <a:rPr lang="en-US" sz="1700" dirty="0">
                <a:solidFill>
                  <a:srgbClr val="E2E6E9"/>
                </a:solidFill>
                <a:latin typeface="Source Sans 3" pitchFamily="34" charset="0"/>
                <a:ea typeface="Source Sans 3" pitchFamily="34" charset="-122"/>
                <a:cs typeface="Source Sans 3" pitchFamily="34" charset="-120"/>
              </a:rPr>
              <a:t>Chưa tích hợp đầy đủ các cổng thanh toán phổ biến</a:t>
            </a:r>
            <a:endParaRPr lang="en-US" sz="1700" dirty="0"/>
          </a:p>
        </p:txBody>
      </p:sp>
      <p:sp>
        <p:nvSpPr>
          <p:cNvPr id="13" name="Shape 11"/>
          <p:cNvSpPr/>
          <p:nvPr/>
        </p:nvSpPr>
        <p:spPr>
          <a:xfrm>
            <a:off x="863798" y="6484501"/>
            <a:ext cx="107871" cy="107871"/>
          </a:xfrm>
          <a:prstGeom prst="roundRect">
            <a:avLst>
              <a:gd name="adj" fmla="val 423840"/>
            </a:avLst>
          </a:prstGeom>
          <a:solidFill>
            <a:srgbClr val="FFFFFF"/>
          </a:solidFill>
          <a:ln/>
        </p:spPr>
      </p:sp>
      <p:sp>
        <p:nvSpPr>
          <p:cNvPr id="14" name="Text 12"/>
          <p:cNvSpPr/>
          <p:nvPr/>
        </p:nvSpPr>
        <p:spPr>
          <a:xfrm>
            <a:off x="1187529" y="6369725"/>
            <a:ext cx="2454235" cy="306705"/>
          </a:xfrm>
          <a:prstGeom prst="rect">
            <a:avLst/>
          </a:prstGeom>
          <a:noFill/>
          <a:ln/>
        </p:spPr>
        <p:txBody>
          <a:bodyPr wrap="none" lIns="0" tIns="0" rIns="0" bIns="0" rtlCol="0" anchor="t"/>
          <a:lstStyle/>
          <a:p>
            <a:pPr algn="l" indent="0" marL="0">
              <a:lnSpc>
                <a:spcPts val="2400"/>
              </a:lnSpc>
              <a:buNone/>
            </a:pPr>
            <a:r>
              <a:rPr lang="en-US" sz="1900" b="1" dirty="0">
                <a:solidFill>
                  <a:srgbClr val="E2E6E9"/>
                </a:solidFill>
                <a:latin typeface="Montserrat Bold" pitchFamily="34" charset="0"/>
                <a:ea typeface="Montserrat Bold" pitchFamily="34" charset="-122"/>
                <a:cs typeface="Montserrat Bold" pitchFamily="34" charset="-120"/>
              </a:rPr>
              <a:t>Tính năng</a:t>
            </a:r>
            <a:endParaRPr lang="en-US" sz="1900" dirty="0"/>
          </a:p>
        </p:txBody>
      </p:sp>
      <p:sp>
        <p:nvSpPr>
          <p:cNvPr id="15" name="Text 13"/>
          <p:cNvSpPr/>
          <p:nvPr/>
        </p:nvSpPr>
        <p:spPr>
          <a:xfrm>
            <a:off x="1187529" y="6892290"/>
            <a:ext cx="5864185" cy="323969"/>
          </a:xfrm>
          <a:prstGeom prst="rect">
            <a:avLst/>
          </a:prstGeom>
          <a:noFill/>
          <a:ln/>
        </p:spPr>
        <p:txBody>
          <a:bodyPr wrap="none" lIns="0" tIns="0" rIns="0" bIns="0" rtlCol="0" anchor="t"/>
          <a:lstStyle/>
          <a:p>
            <a:pPr algn="l" indent="0" marL="0">
              <a:lnSpc>
                <a:spcPts val="2550"/>
              </a:lnSpc>
              <a:buNone/>
            </a:pPr>
            <a:r>
              <a:rPr lang="en-US" sz="1700" dirty="0">
                <a:solidFill>
                  <a:srgbClr val="E2E6E9"/>
                </a:solidFill>
                <a:latin typeface="Source Sans 3" pitchFamily="34" charset="0"/>
                <a:ea typeface="Source Sans 3" pitchFamily="34" charset="-122"/>
                <a:cs typeface="Source Sans 3" pitchFamily="34" charset="-120"/>
              </a:rPr>
              <a:t>Chưa có chatbot tư vấn, hệ thống đề xuất sản phẩm thông minh</a:t>
            </a:r>
            <a:endParaRPr lang="en-US" sz="1700" dirty="0"/>
          </a:p>
        </p:txBody>
      </p:sp>
      <p:sp>
        <p:nvSpPr>
          <p:cNvPr id="16" name="Text 14"/>
          <p:cNvSpPr/>
          <p:nvPr/>
        </p:nvSpPr>
        <p:spPr>
          <a:xfrm>
            <a:off x="7586305" y="1923574"/>
            <a:ext cx="2945130" cy="368141"/>
          </a:xfrm>
          <a:prstGeom prst="rect">
            <a:avLst/>
          </a:prstGeom>
          <a:noFill/>
          <a:ln/>
        </p:spPr>
        <p:txBody>
          <a:bodyPr wrap="none" lIns="0" tIns="0" rIns="0" bIns="0" rtlCol="0" anchor="t"/>
          <a:lstStyle/>
          <a:p>
            <a:pPr algn="l" indent="0" marL="0">
              <a:lnSpc>
                <a:spcPts val="2850"/>
              </a:lnSpc>
              <a:buNone/>
            </a:pPr>
            <a:r>
              <a:rPr lang="en-US" sz="2300" b="1" dirty="0">
                <a:solidFill>
                  <a:srgbClr val="FFFFFF"/>
                </a:solidFill>
                <a:latin typeface="Montserrat Bold" pitchFamily="34" charset="0"/>
                <a:ea typeface="Montserrat Bold" pitchFamily="34" charset="-122"/>
                <a:cs typeface="Montserrat Bold" pitchFamily="34" charset="-120"/>
              </a:rPr>
              <a:t>Hướng Phát Triển</a:t>
            </a:r>
            <a:endParaRPr lang="en-US" sz="2300" dirty="0"/>
          </a:p>
        </p:txBody>
      </p:sp>
      <p:pic>
        <p:nvPicPr>
          <p:cNvPr id="17" name="Image 0" descr="preencoded.png">    </p:cNvPr>
          <p:cNvPicPr>
            <a:picLocks noChangeAspect="1"/>
          </p:cNvPicPr>
          <p:nvPr/>
        </p:nvPicPr>
        <p:blipFill>
          <a:blip r:embed="rId1"/>
          <a:stretch>
            <a:fillRect/>
          </a:stretch>
        </p:blipFill>
        <p:spPr>
          <a:xfrm>
            <a:off x="7586305" y="2534603"/>
            <a:ext cx="1079778" cy="1295757"/>
          </a:xfrm>
          <a:prstGeom prst="rect">
            <a:avLst/>
          </a:prstGeom>
        </p:spPr>
      </p:pic>
      <p:sp>
        <p:nvSpPr>
          <p:cNvPr id="18" name="Text 15"/>
          <p:cNvSpPr/>
          <p:nvPr/>
        </p:nvSpPr>
        <p:spPr>
          <a:xfrm>
            <a:off x="8881943" y="2750463"/>
            <a:ext cx="2454235" cy="306705"/>
          </a:xfrm>
          <a:prstGeom prst="rect">
            <a:avLst/>
          </a:prstGeom>
          <a:noFill/>
          <a:ln/>
        </p:spPr>
        <p:txBody>
          <a:bodyPr wrap="none" lIns="0" tIns="0" rIns="0" bIns="0" rtlCol="0" anchor="t"/>
          <a:lstStyle/>
          <a:p>
            <a:pPr algn="l" indent="0" marL="0">
              <a:lnSpc>
                <a:spcPts val="2400"/>
              </a:lnSpc>
              <a:buNone/>
            </a:pPr>
            <a:r>
              <a:rPr lang="en-US" sz="1900" b="1" dirty="0">
                <a:solidFill>
                  <a:srgbClr val="E2E6E9"/>
                </a:solidFill>
                <a:latin typeface="Montserrat Bold" pitchFamily="34" charset="0"/>
                <a:ea typeface="Montserrat Bold" pitchFamily="34" charset="-122"/>
                <a:cs typeface="Montserrat Bold" pitchFamily="34" charset="-120"/>
              </a:rPr>
              <a:t>Tối Ưu Hiệu Suất</a:t>
            </a:r>
            <a:endParaRPr lang="en-US" sz="1900" dirty="0"/>
          </a:p>
        </p:txBody>
      </p:sp>
      <p:sp>
        <p:nvSpPr>
          <p:cNvPr id="19" name="Text 16"/>
          <p:cNvSpPr/>
          <p:nvPr/>
        </p:nvSpPr>
        <p:spPr>
          <a:xfrm>
            <a:off x="8881943" y="3273028"/>
            <a:ext cx="4892278" cy="323969"/>
          </a:xfrm>
          <a:prstGeom prst="rect">
            <a:avLst/>
          </a:prstGeom>
          <a:noFill/>
          <a:ln/>
        </p:spPr>
        <p:txBody>
          <a:bodyPr wrap="none" lIns="0" tIns="0" rIns="0" bIns="0" rtlCol="0" anchor="t"/>
          <a:lstStyle/>
          <a:p>
            <a:pPr algn="l" indent="0" marL="0">
              <a:lnSpc>
                <a:spcPts val="2550"/>
              </a:lnSpc>
              <a:buNone/>
            </a:pPr>
            <a:r>
              <a:rPr lang="en-US" sz="1700" dirty="0">
                <a:solidFill>
                  <a:srgbClr val="E2E6E9"/>
                </a:solidFill>
                <a:latin typeface="Source Sans 3" pitchFamily="34" charset="0"/>
                <a:ea typeface="Source Sans 3" pitchFamily="34" charset="-122"/>
                <a:cs typeface="Source Sans 3" pitchFamily="34" charset="-120"/>
              </a:rPr>
              <a:t>Cải thiện tốc độ, triển khai cloud computing</a:t>
            </a:r>
            <a:endParaRPr lang="en-US" sz="1700" dirty="0"/>
          </a:p>
        </p:txBody>
      </p:sp>
      <p:pic>
        <p:nvPicPr>
          <p:cNvPr id="20" name="Image 1" descr="preencoded.png">    </p:cNvPr>
          <p:cNvPicPr>
            <a:picLocks noChangeAspect="1"/>
          </p:cNvPicPr>
          <p:nvPr/>
        </p:nvPicPr>
        <p:blipFill>
          <a:blip r:embed="rId2"/>
          <a:stretch>
            <a:fillRect/>
          </a:stretch>
        </p:blipFill>
        <p:spPr>
          <a:xfrm>
            <a:off x="7586305" y="3830360"/>
            <a:ext cx="1079778" cy="1295757"/>
          </a:xfrm>
          <a:prstGeom prst="rect">
            <a:avLst/>
          </a:prstGeom>
        </p:spPr>
      </p:pic>
      <p:sp>
        <p:nvSpPr>
          <p:cNvPr id="21" name="Text 17"/>
          <p:cNvSpPr/>
          <p:nvPr/>
        </p:nvSpPr>
        <p:spPr>
          <a:xfrm>
            <a:off x="8881943" y="4046220"/>
            <a:ext cx="2714982" cy="306705"/>
          </a:xfrm>
          <a:prstGeom prst="rect">
            <a:avLst/>
          </a:prstGeom>
          <a:noFill/>
          <a:ln/>
        </p:spPr>
        <p:txBody>
          <a:bodyPr wrap="none" lIns="0" tIns="0" rIns="0" bIns="0" rtlCol="0" anchor="t"/>
          <a:lstStyle/>
          <a:p>
            <a:pPr algn="l" indent="0" marL="0">
              <a:lnSpc>
                <a:spcPts val="2400"/>
              </a:lnSpc>
              <a:buNone/>
            </a:pPr>
            <a:r>
              <a:rPr lang="en-US" sz="1900" b="1" dirty="0">
                <a:solidFill>
                  <a:srgbClr val="E2E6E9"/>
                </a:solidFill>
                <a:latin typeface="Montserrat Bold" pitchFamily="34" charset="0"/>
                <a:ea typeface="Montserrat Bold" pitchFamily="34" charset="-122"/>
                <a:cs typeface="Montserrat Bold" pitchFamily="34" charset="-120"/>
              </a:rPr>
              <a:t>Mở Rộng Thanh Toán</a:t>
            </a:r>
            <a:endParaRPr lang="en-US" sz="1900" dirty="0"/>
          </a:p>
        </p:txBody>
      </p:sp>
      <p:sp>
        <p:nvSpPr>
          <p:cNvPr id="22" name="Text 18"/>
          <p:cNvSpPr/>
          <p:nvPr/>
        </p:nvSpPr>
        <p:spPr>
          <a:xfrm>
            <a:off x="8881943" y="4568785"/>
            <a:ext cx="4892278" cy="323969"/>
          </a:xfrm>
          <a:prstGeom prst="rect">
            <a:avLst/>
          </a:prstGeom>
          <a:noFill/>
          <a:ln/>
        </p:spPr>
        <p:txBody>
          <a:bodyPr wrap="none" lIns="0" tIns="0" rIns="0" bIns="0" rtlCol="0" anchor="t"/>
          <a:lstStyle/>
          <a:p>
            <a:pPr algn="l" indent="0" marL="0">
              <a:lnSpc>
                <a:spcPts val="2550"/>
              </a:lnSpc>
              <a:buNone/>
            </a:pPr>
            <a:r>
              <a:rPr lang="en-US" sz="1700" dirty="0">
                <a:solidFill>
                  <a:srgbClr val="E2E6E9"/>
                </a:solidFill>
                <a:latin typeface="Source Sans 3" pitchFamily="34" charset="0"/>
                <a:ea typeface="Source Sans 3" pitchFamily="34" charset="-122"/>
                <a:cs typeface="Source Sans 3" pitchFamily="34" charset="-120"/>
              </a:rPr>
              <a:t>Tích hợp thêm Momo, ZaloPay, VNPay</a:t>
            </a:r>
            <a:endParaRPr lang="en-US" sz="1700" dirty="0"/>
          </a:p>
        </p:txBody>
      </p:sp>
      <p:pic>
        <p:nvPicPr>
          <p:cNvPr id="23" name="Image 2" descr="preencoded.png">    </p:cNvPr>
          <p:cNvPicPr>
            <a:picLocks noChangeAspect="1"/>
          </p:cNvPicPr>
          <p:nvPr/>
        </p:nvPicPr>
        <p:blipFill>
          <a:blip r:embed="rId3"/>
          <a:stretch>
            <a:fillRect/>
          </a:stretch>
        </p:blipFill>
        <p:spPr>
          <a:xfrm>
            <a:off x="7586305" y="5126117"/>
            <a:ext cx="1079778" cy="1295757"/>
          </a:xfrm>
          <a:prstGeom prst="rect">
            <a:avLst/>
          </a:prstGeom>
        </p:spPr>
      </p:pic>
      <p:sp>
        <p:nvSpPr>
          <p:cNvPr id="24" name="Text 19"/>
          <p:cNvSpPr/>
          <p:nvPr/>
        </p:nvSpPr>
        <p:spPr>
          <a:xfrm>
            <a:off x="8881943" y="5341977"/>
            <a:ext cx="2936200" cy="306705"/>
          </a:xfrm>
          <a:prstGeom prst="rect">
            <a:avLst/>
          </a:prstGeom>
          <a:noFill/>
          <a:ln/>
        </p:spPr>
        <p:txBody>
          <a:bodyPr wrap="none" lIns="0" tIns="0" rIns="0" bIns="0" rtlCol="0" anchor="t"/>
          <a:lstStyle/>
          <a:p>
            <a:pPr algn="l" indent="0" marL="0">
              <a:lnSpc>
                <a:spcPts val="2400"/>
              </a:lnSpc>
              <a:buNone/>
            </a:pPr>
            <a:r>
              <a:rPr lang="en-US" sz="1900" b="1" dirty="0">
                <a:solidFill>
                  <a:srgbClr val="E2E6E9"/>
                </a:solidFill>
                <a:latin typeface="Montserrat Bold" pitchFamily="34" charset="0"/>
                <a:ea typeface="Montserrat Bold" pitchFamily="34" charset="-122"/>
                <a:cs typeface="Montserrat Bold" pitchFamily="34" charset="-120"/>
              </a:rPr>
              <a:t>Tính Năng Thông Minh</a:t>
            </a:r>
            <a:endParaRPr lang="en-US" sz="1900" dirty="0"/>
          </a:p>
        </p:txBody>
      </p:sp>
      <p:sp>
        <p:nvSpPr>
          <p:cNvPr id="25" name="Text 20"/>
          <p:cNvSpPr/>
          <p:nvPr/>
        </p:nvSpPr>
        <p:spPr>
          <a:xfrm>
            <a:off x="8881943" y="5864543"/>
            <a:ext cx="4892278" cy="323969"/>
          </a:xfrm>
          <a:prstGeom prst="rect">
            <a:avLst/>
          </a:prstGeom>
          <a:noFill/>
          <a:ln/>
        </p:spPr>
        <p:txBody>
          <a:bodyPr wrap="none" lIns="0" tIns="0" rIns="0" bIns="0" rtlCol="0" anchor="t"/>
          <a:lstStyle/>
          <a:p>
            <a:pPr algn="l" indent="0" marL="0">
              <a:lnSpc>
                <a:spcPts val="2550"/>
              </a:lnSpc>
              <a:buNone/>
            </a:pPr>
            <a:r>
              <a:rPr lang="en-US" sz="1700" dirty="0">
                <a:solidFill>
                  <a:srgbClr val="E2E6E9"/>
                </a:solidFill>
                <a:latin typeface="Source Sans 3" pitchFamily="34" charset="0"/>
                <a:ea typeface="Source Sans 3" pitchFamily="34" charset="-122"/>
                <a:cs typeface="Source Sans 3" pitchFamily="34" charset="-120"/>
              </a:rPr>
              <a:t>Chatbot AI, gợi ý sản phẩm cá nhân hóa</a:t>
            </a:r>
            <a:endParaRPr lang="en-US" sz="17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2026-01-08T15:12:56Z</dcterms:created>
  <dcterms:modified xsi:type="dcterms:W3CDTF">2026-01-08T15:12:56Z</dcterms:modified>
</cp:coreProperties>
</file>